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6" r:id="rId3"/>
    <p:sldId id="265" r:id="rId4"/>
    <p:sldId id="267" r:id="rId5"/>
    <p:sldId id="302" r:id="rId6"/>
    <p:sldId id="264" r:id="rId7"/>
    <p:sldId id="268" r:id="rId8"/>
    <p:sldId id="262" r:id="rId9"/>
    <p:sldId id="263" r:id="rId10"/>
    <p:sldId id="261" r:id="rId11"/>
    <p:sldId id="289" r:id="rId12"/>
    <p:sldId id="260" r:id="rId13"/>
    <p:sldId id="257" r:id="rId14"/>
    <p:sldId id="258" r:id="rId15"/>
    <p:sldId id="259" r:id="rId16"/>
    <p:sldId id="270" r:id="rId17"/>
    <p:sldId id="271" r:id="rId18"/>
    <p:sldId id="290" r:id="rId19"/>
    <p:sldId id="275" r:id="rId20"/>
    <p:sldId id="276" r:id="rId21"/>
    <p:sldId id="291" r:id="rId22"/>
    <p:sldId id="273" r:id="rId23"/>
    <p:sldId id="284" r:id="rId24"/>
    <p:sldId id="287" r:id="rId25"/>
    <p:sldId id="301" r:id="rId26"/>
    <p:sldId id="300" r:id="rId27"/>
    <p:sldId id="286" r:id="rId28"/>
    <p:sldId id="285" r:id="rId29"/>
    <p:sldId id="297" r:id="rId30"/>
    <p:sldId id="298" r:id="rId31"/>
    <p:sldId id="295" r:id="rId32"/>
    <p:sldId id="296" r:id="rId33"/>
    <p:sldId id="293" r:id="rId34"/>
    <p:sldId id="294" r:id="rId35"/>
    <p:sldId id="292" r:id="rId36"/>
    <p:sldId id="303" r:id="rId37"/>
    <p:sldId id="304" r:id="rId38"/>
    <p:sldId id="27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13D52-1331-D746-8271-79EBED2DEC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951486-E193-A84F-94A7-0CD51A0406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7A28CA-7C16-504C-A87C-DA555CD452A6}"/>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5" name="Footer Placeholder 4">
            <a:extLst>
              <a:ext uri="{FF2B5EF4-FFF2-40B4-BE49-F238E27FC236}">
                <a16:creationId xmlns:a16="http://schemas.microsoft.com/office/drawing/2014/main" id="{ECF78D7E-3EF5-C64C-A526-0F6DAEFAAC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80AE6-D7DB-7347-86D7-2758723FB268}"/>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482188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EE583-5FB0-0346-8CBF-53BF533CF2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616BD9-CFE6-C748-8E50-B3CC132BEB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843631-F258-E448-B5E2-A00792E1197E}"/>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5" name="Footer Placeholder 4">
            <a:extLst>
              <a:ext uri="{FF2B5EF4-FFF2-40B4-BE49-F238E27FC236}">
                <a16:creationId xmlns:a16="http://schemas.microsoft.com/office/drawing/2014/main" id="{2FF38659-1B03-7143-8468-6F3B783C75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6A17B6-D16B-A44A-9E74-2E050F6BEEE9}"/>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650242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E909A0-181D-E747-AB33-3A8298E735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36DC52-C3C0-A043-8029-3095FB262F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646E4-8145-EE42-836B-E6C2918E2795}"/>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5" name="Footer Placeholder 4">
            <a:extLst>
              <a:ext uri="{FF2B5EF4-FFF2-40B4-BE49-F238E27FC236}">
                <a16:creationId xmlns:a16="http://schemas.microsoft.com/office/drawing/2014/main" id="{692D1FBC-3909-9641-9D1B-D376CDC9F8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E7758A-F84E-C646-B70F-E0499384ABB9}"/>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03088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28-B54B-394E-8F8F-B73207B385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4CE186-D30C-554E-A5FE-11319ED316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363021-009B-874F-8EC1-A5178010C68F}"/>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5" name="Footer Placeholder 4">
            <a:extLst>
              <a:ext uri="{FF2B5EF4-FFF2-40B4-BE49-F238E27FC236}">
                <a16:creationId xmlns:a16="http://schemas.microsoft.com/office/drawing/2014/main" id="{86F813BE-D800-574B-A888-DC47917FE7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F72FF9-451F-1648-8113-7CF2CA8CD921}"/>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779761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CB6C6-45B6-144B-ACEF-6D3B7FBD2A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4A01EF-291C-9E40-80F6-539244D8A4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B9602C-C0A1-8A45-9FCD-5D1BAE6461A0}"/>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5" name="Footer Placeholder 4">
            <a:extLst>
              <a:ext uri="{FF2B5EF4-FFF2-40B4-BE49-F238E27FC236}">
                <a16:creationId xmlns:a16="http://schemas.microsoft.com/office/drawing/2014/main" id="{2421BC8F-1FA4-F349-88B7-0F916DCCDF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719D17-3301-7B49-90CC-649077F6B63C}"/>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922928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45DEE-084B-C14B-B537-884B8C079E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073EF1-4E3E-1943-90F1-45134E8588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C2531B-23B5-4243-8A3D-F85F654593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7C5A90-45CF-B54C-9BAF-5E2961EBC072}"/>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6" name="Footer Placeholder 5">
            <a:extLst>
              <a:ext uri="{FF2B5EF4-FFF2-40B4-BE49-F238E27FC236}">
                <a16:creationId xmlns:a16="http://schemas.microsoft.com/office/drawing/2014/main" id="{117EFFA1-D4A8-EF45-AD79-F50F50175D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A0B90A-8A31-EA45-AE8B-B71B046A66BB}"/>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458275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71DC2-57B3-5142-9F68-DB22BEECCB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D810E3-2D74-C64B-9C3A-971631D8C2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91623E-306A-9D45-8882-6B7EB86925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86C6D4-3322-CB40-A991-3A97019AC7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1EE71F-31C7-614B-9F9B-C789EFAAF0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E9F04F-15F6-484A-9A85-357CEA7E6D7E}"/>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8" name="Footer Placeholder 7">
            <a:extLst>
              <a:ext uri="{FF2B5EF4-FFF2-40B4-BE49-F238E27FC236}">
                <a16:creationId xmlns:a16="http://schemas.microsoft.com/office/drawing/2014/main" id="{0BB0828A-0B0E-7F45-9FFD-B17A7E5ACB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45F5858-624D-6440-9CE0-0E1A985559B5}"/>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622710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3EE96-5D42-0A43-BDF4-EA0703C233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4ADB95-F0C1-314A-A9A3-2677C0EC4DB0}"/>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4" name="Footer Placeholder 3">
            <a:extLst>
              <a:ext uri="{FF2B5EF4-FFF2-40B4-BE49-F238E27FC236}">
                <a16:creationId xmlns:a16="http://schemas.microsoft.com/office/drawing/2014/main" id="{66AA8EDA-A319-3448-A072-269258D664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B8CC0D-9363-6644-8C5B-948A16773CDC}"/>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3257368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2BDF2B-D0F5-2442-ABE1-5ECCB7AA14B6}"/>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3" name="Footer Placeholder 2">
            <a:extLst>
              <a:ext uri="{FF2B5EF4-FFF2-40B4-BE49-F238E27FC236}">
                <a16:creationId xmlns:a16="http://schemas.microsoft.com/office/drawing/2014/main" id="{2D2795B5-DC70-A64D-9E67-9526A58CD0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5A5C33-8166-5441-99F8-474C57BE6D3B}"/>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477941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12F3E-6DF9-434F-A608-EC1171522A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D39A5C-F7CB-E242-9BEA-8910E9EE02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B10F6B-65CD-394D-B4B1-070A43292D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F2962E-76BB-1048-9BFF-FBC7181F498E}"/>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6" name="Footer Placeholder 5">
            <a:extLst>
              <a:ext uri="{FF2B5EF4-FFF2-40B4-BE49-F238E27FC236}">
                <a16:creationId xmlns:a16="http://schemas.microsoft.com/office/drawing/2014/main" id="{90F3AD16-AF4E-B94F-A38F-DE2FD56937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A35C20-CE83-5440-B53B-E85DCA171B47}"/>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561491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5B392-0EB3-4645-8887-6257182983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875568-1DD8-E94A-B0DE-E91D6E7D0D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AD6203-372B-1C4D-ADBB-9DAAC94738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B8A996-B8AE-DE48-80A2-21DCD6F90B2C}"/>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6" name="Footer Placeholder 5">
            <a:extLst>
              <a:ext uri="{FF2B5EF4-FFF2-40B4-BE49-F238E27FC236}">
                <a16:creationId xmlns:a16="http://schemas.microsoft.com/office/drawing/2014/main" id="{C047263C-EBE0-7143-A3C9-5F804792C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008A57-F384-B149-BD43-057E0FF8ABE0}"/>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041183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0715E7-7D46-2F43-A103-B16E52C1EE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D4C817-E3CE-AC4E-838D-A5E68676DB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EFF25B-9087-9B48-9A19-C8364ACEFE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CED816-65CA-6048-B56D-F3CFEEC8D65F}" type="datetimeFigureOut">
              <a:rPr lang="en-US" smtClean="0"/>
              <a:t>10/26/22</a:t>
            </a:fld>
            <a:endParaRPr lang="en-US"/>
          </a:p>
        </p:txBody>
      </p:sp>
      <p:sp>
        <p:nvSpPr>
          <p:cNvPr id="5" name="Footer Placeholder 4">
            <a:extLst>
              <a:ext uri="{FF2B5EF4-FFF2-40B4-BE49-F238E27FC236}">
                <a16:creationId xmlns:a16="http://schemas.microsoft.com/office/drawing/2014/main" id="{380E52CA-50A3-E749-AF87-CBD0A63230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4658A2-E2AE-5848-8346-47025AF3CE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F0A124-3B0E-0044-AC65-B82AD7398618}" type="slidenum">
              <a:rPr lang="en-US" smtClean="0"/>
              <a:t>‹#›</a:t>
            </a:fld>
            <a:endParaRPr lang="en-US"/>
          </a:p>
        </p:txBody>
      </p:sp>
    </p:spTree>
    <p:extLst>
      <p:ext uri="{BB962C8B-B14F-4D97-AF65-F5344CB8AC3E}">
        <p14:creationId xmlns:p14="http://schemas.microsoft.com/office/powerpoint/2010/main" val="25493476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0AA92-747D-0641-A323-23D2480D899F}"/>
              </a:ext>
            </a:extLst>
          </p:cNvPr>
          <p:cNvSpPr>
            <a:spLocks noGrp="1"/>
          </p:cNvSpPr>
          <p:nvPr>
            <p:ph type="ctrTitle"/>
          </p:nvPr>
        </p:nvSpPr>
        <p:spPr>
          <a:xfrm>
            <a:off x="2081048" y="2235200"/>
            <a:ext cx="8029903" cy="2387600"/>
          </a:xfrm>
        </p:spPr>
        <p:txBody>
          <a:bodyPr/>
          <a:lstStyle/>
          <a:p>
            <a:r>
              <a:rPr lang="en-US" dirty="0"/>
              <a:t>Control Board RS-232 to PAX Case</a:t>
            </a:r>
          </a:p>
        </p:txBody>
      </p:sp>
    </p:spTree>
    <p:extLst>
      <p:ext uri="{BB962C8B-B14F-4D97-AF65-F5344CB8AC3E}">
        <p14:creationId xmlns:p14="http://schemas.microsoft.com/office/powerpoint/2010/main" val="2632660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measuring stick&#10;&#10;Description automatically generated">
            <a:extLst>
              <a:ext uri="{FF2B5EF4-FFF2-40B4-BE49-F238E27FC236}">
                <a16:creationId xmlns:a16="http://schemas.microsoft.com/office/drawing/2014/main" id="{ABEBFB67-312B-A643-8ADA-D143C9E46112}"/>
              </a:ext>
            </a:extLst>
          </p:cNvPr>
          <p:cNvPicPr>
            <a:picLocks noChangeAspect="1"/>
          </p:cNvPicPr>
          <p:nvPr/>
        </p:nvPicPr>
        <p:blipFill>
          <a:blip r:embed="rId2"/>
          <a:stretch>
            <a:fillRect/>
          </a:stretch>
        </p:blipFill>
        <p:spPr>
          <a:xfrm rot="16200000">
            <a:off x="3241203" y="-116746"/>
            <a:ext cx="5709594" cy="7612792"/>
          </a:xfrm>
          <a:prstGeom prst="rect">
            <a:avLst/>
          </a:prstGeom>
        </p:spPr>
      </p:pic>
      <p:sp>
        <p:nvSpPr>
          <p:cNvPr id="4" name="TextBox 3">
            <a:extLst>
              <a:ext uri="{FF2B5EF4-FFF2-40B4-BE49-F238E27FC236}">
                <a16:creationId xmlns:a16="http://schemas.microsoft.com/office/drawing/2014/main" id="{55A68E8F-AE24-C14B-A5FB-AAF747E5B4D8}"/>
              </a:ext>
            </a:extLst>
          </p:cNvPr>
          <p:cNvSpPr txBox="1"/>
          <p:nvPr/>
        </p:nvSpPr>
        <p:spPr>
          <a:xfrm>
            <a:off x="1618592" y="310852"/>
            <a:ext cx="8954813" cy="276999"/>
          </a:xfrm>
          <a:prstGeom prst="rect">
            <a:avLst/>
          </a:prstGeom>
          <a:noFill/>
        </p:spPr>
        <p:txBody>
          <a:bodyPr wrap="square" rtlCol="0">
            <a:spAutoFit/>
          </a:bodyPr>
          <a:lstStyle/>
          <a:p>
            <a:pPr algn="ctr"/>
            <a:r>
              <a:rPr lang="en-US" sz="1200" dirty="0"/>
              <a:t>Put the twisted triplet into the expanded metal braid. 2.5 inches of the twisted triplet should stick out from the metal braid on one end.</a:t>
            </a:r>
          </a:p>
        </p:txBody>
      </p:sp>
    </p:spTree>
    <p:extLst>
      <p:ext uri="{BB962C8B-B14F-4D97-AF65-F5344CB8AC3E}">
        <p14:creationId xmlns:p14="http://schemas.microsoft.com/office/powerpoint/2010/main" val="2168569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07C01DA1-488D-764D-8CBD-C6CDDF9462D2}"/>
              </a:ext>
            </a:extLst>
          </p:cNvPr>
          <p:cNvPicPr>
            <a:picLocks noChangeAspect="1"/>
          </p:cNvPicPr>
          <p:nvPr/>
        </p:nvPicPr>
        <p:blipFill>
          <a:blip r:embed="rId2"/>
          <a:stretch>
            <a:fillRect/>
          </a:stretch>
        </p:blipFill>
        <p:spPr>
          <a:xfrm rot="16200000">
            <a:off x="3173627" y="-208006"/>
            <a:ext cx="5844746" cy="7792995"/>
          </a:xfrm>
          <a:prstGeom prst="rect">
            <a:avLst/>
          </a:prstGeom>
        </p:spPr>
      </p:pic>
      <p:sp>
        <p:nvSpPr>
          <p:cNvPr id="4" name="TextBox 3">
            <a:extLst>
              <a:ext uri="{FF2B5EF4-FFF2-40B4-BE49-F238E27FC236}">
                <a16:creationId xmlns:a16="http://schemas.microsoft.com/office/drawing/2014/main" id="{4B1DE0C1-9E2E-B64B-9EA6-C86175FD58C6}"/>
              </a:ext>
            </a:extLst>
          </p:cNvPr>
          <p:cNvSpPr txBox="1"/>
          <p:nvPr/>
        </p:nvSpPr>
        <p:spPr>
          <a:xfrm>
            <a:off x="2932386" y="339543"/>
            <a:ext cx="6327228" cy="276999"/>
          </a:xfrm>
          <a:prstGeom prst="rect">
            <a:avLst/>
          </a:prstGeom>
          <a:noFill/>
        </p:spPr>
        <p:txBody>
          <a:bodyPr wrap="square" rtlCol="0">
            <a:spAutoFit/>
          </a:bodyPr>
          <a:lstStyle/>
          <a:p>
            <a:pPr algn="ctr"/>
            <a:r>
              <a:rPr lang="en-US" sz="1200" dirty="0"/>
              <a:t>Measure out and cut two lengths of 4.8mm adhesive shrink tube each </a:t>
            </a:r>
            <a:r>
              <a:rPr lang="en-US" sz="1200"/>
              <a:t>.5in long</a:t>
            </a:r>
            <a:r>
              <a:rPr lang="en-US" sz="1200" dirty="0"/>
              <a:t>.</a:t>
            </a:r>
          </a:p>
        </p:txBody>
      </p:sp>
    </p:spTree>
    <p:extLst>
      <p:ext uri="{BB962C8B-B14F-4D97-AF65-F5344CB8AC3E}">
        <p14:creationId xmlns:p14="http://schemas.microsoft.com/office/powerpoint/2010/main" val="1349211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44F026D0-C2C8-5749-BDFF-F272FD52696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72445" y="948121"/>
            <a:ext cx="4357301" cy="5809735"/>
          </a:xfrm>
          <a:prstGeom prst="rect">
            <a:avLst/>
          </a:prstGeom>
        </p:spPr>
      </p:pic>
      <p:pic>
        <p:nvPicPr>
          <p:cNvPr id="6" name="Picture 5">
            <a:extLst>
              <a:ext uri="{FF2B5EF4-FFF2-40B4-BE49-F238E27FC236}">
                <a16:creationId xmlns:a16="http://schemas.microsoft.com/office/drawing/2014/main" id="{98D884A9-6397-4C4A-B330-808BFE0ADC8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62255" y="948119"/>
            <a:ext cx="4357303" cy="5809737"/>
          </a:xfrm>
          <a:prstGeom prst="rect">
            <a:avLst/>
          </a:prstGeom>
        </p:spPr>
      </p:pic>
      <p:sp>
        <p:nvSpPr>
          <p:cNvPr id="4" name="TextBox 3">
            <a:extLst>
              <a:ext uri="{FF2B5EF4-FFF2-40B4-BE49-F238E27FC236}">
                <a16:creationId xmlns:a16="http://schemas.microsoft.com/office/drawing/2014/main" id="{B173B85E-2C70-C547-9852-F88881225321}"/>
              </a:ext>
            </a:extLst>
          </p:cNvPr>
          <p:cNvSpPr txBox="1"/>
          <p:nvPr/>
        </p:nvSpPr>
        <p:spPr>
          <a:xfrm>
            <a:off x="1077310" y="595527"/>
            <a:ext cx="10037379" cy="461665"/>
          </a:xfrm>
          <a:prstGeom prst="rect">
            <a:avLst/>
          </a:prstGeom>
          <a:noFill/>
        </p:spPr>
        <p:txBody>
          <a:bodyPr wrap="square" rtlCol="0">
            <a:spAutoFit/>
          </a:bodyPr>
          <a:lstStyle/>
          <a:p>
            <a:pPr algn="ctr"/>
            <a:r>
              <a:rPr lang="en-US" sz="1200" dirty="0"/>
              <a:t>Put one of the pieces of the shrink tube onto the end of the metal braid where the wires measured 2.5 inches. Place the shrink tube such that the metal braid ends midway through it. The wires should now measure 2.25 inches long. Apply the heat gun to the shrink tube. </a:t>
            </a:r>
          </a:p>
        </p:txBody>
      </p:sp>
    </p:spTree>
    <p:extLst>
      <p:ext uri="{BB962C8B-B14F-4D97-AF65-F5344CB8AC3E}">
        <p14:creationId xmlns:p14="http://schemas.microsoft.com/office/powerpoint/2010/main" val="2276655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magnifying glass&#10;&#10;Description automatically generated with low confidence">
            <a:extLst>
              <a:ext uri="{FF2B5EF4-FFF2-40B4-BE49-F238E27FC236}">
                <a16:creationId xmlns:a16="http://schemas.microsoft.com/office/drawing/2014/main" id="{9533462A-4BFD-FF41-8626-ADF5426B44FB}"/>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7571083E-6220-914D-AE45-04932FA68C1D}"/>
              </a:ext>
            </a:extLst>
          </p:cNvPr>
          <p:cNvSpPr txBox="1"/>
          <p:nvPr/>
        </p:nvSpPr>
        <p:spPr>
          <a:xfrm>
            <a:off x="6096000" y="3105834"/>
            <a:ext cx="4855406" cy="646331"/>
          </a:xfrm>
          <a:prstGeom prst="rect">
            <a:avLst/>
          </a:prstGeom>
          <a:noFill/>
        </p:spPr>
        <p:txBody>
          <a:bodyPr wrap="square" rtlCol="0">
            <a:spAutoFit/>
          </a:bodyPr>
          <a:lstStyle/>
          <a:p>
            <a:pPr algn="ctr"/>
            <a:r>
              <a:rPr lang="en-US" sz="1200" dirty="0"/>
              <a:t>Repeat the process on the previous slide on the other end of the metal braid (though the wire does not need to be measured this time). Thus far, the wire harness should appear as shown on the left.</a:t>
            </a:r>
          </a:p>
        </p:txBody>
      </p:sp>
    </p:spTree>
    <p:extLst>
      <p:ext uri="{BB962C8B-B14F-4D97-AF65-F5344CB8AC3E}">
        <p14:creationId xmlns:p14="http://schemas.microsoft.com/office/powerpoint/2010/main" val="2776284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FDE2A8-D0B7-2F4C-8935-844E75321B5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6143882" y="1708606"/>
            <a:ext cx="5708822" cy="4281617"/>
          </a:xfrm>
          <a:prstGeom prst="rect">
            <a:avLst/>
          </a:prstGeom>
        </p:spPr>
      </p:pic>
      <p:pic>
        <p:nvPicPr>
          <p:cNvPr id="4" name="Picture 3" descr="A picture containing text, yellow&#10;&#10;Description automatically generated">
            <a:extLst>
              <a:ext uri="{FF2B5EF4-FFF2-40B4-BE49-F238E27FC236}">
                <a16:creationId xmlns:a16="http://schemas.microsoft.com/office/drawing/2014/main" id="{A045BC2C-40B0-2746-B75F-72983A5AFE4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2898" y="995002"/>
            <a:ext cx="4281618" cy="5708824"/>
          </a:xfrm>
          <a:prstGeom prst="rect">
            <a:avLst/>
          </a:prstGeom>
        </p:spPr>
      </p:pic>
      <p:sp>
        <p:nvSpPr>
          <p:cNvPr id="6" name="TextBox 5">
            <a:extLst>
              <a:ext uri="{FF2B5EF4-FFF2-40B4-BE49-F238E27FC236}">
                <a16:creationId xmlns:a16="http://schemas.microsoft.com/office/drawing/2014/main" id="{9BBDD00F-D411-E843-A490-287BAA539B36}"/>
              </a:ext>
            </a:extLst>
          </p:cNvPr>
          <p:cNvSpPr txBox="1"/>
          <p:nvPr/>
        </p:nvSpPr>
        <p:spPr>
          <a:xfrm>
            <a:off x="3484179" y="465479"/>
            <a:ext cx="5223641" cy="276999"/>
          </a:xfrm>
          <a:prstGeom prst="rect">
            <a:avLst/>
          </a:prstGeom>
          <a:noFill/>
        </p:spPr>
        <p:txBody>
          <a:bodyPr wrap="square" rtlCol="0">
            <a:spAutoFit/>
          </a:bodyPr>
          <a:lstStyle/>
          <a:p>
            <a:pPr algn="ctr"/>
            <a:r>
              <a:rPr lang="en-US" sz="1200" dirty="0"/>
              <a:t>Measure out and cut 16 inches of black 24 </a:t>
            </a:r>
            <a:r>
              <a:rPr lang="en-US" sz="1200" dirty="0" err="1"/>
              <a:t>awg</a:t>
            </a:r>
            <a:r>
              <a:rPr lang="en-US" sz="1200" dirty="0"/>
              <a:t> wire. Strip 3-4mm off one end.</a:t>
            </a:r>
          </a:p>
        </p:txBody>
      </p:sp>
    </p:spTree>
    <p:extLst>
      <p:ext uri="{BB962C8B-B14F-4D97-AF65-F5344CB8AC3E}">
        <p14:creationId xmlns:p14="http://schemas.microsoft.com/office/powerpoint/2010/main" val="492975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A828D325-1EE4-8145-961A-711AC79D84B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76015" y="751493"/>
            <a:ext cx="4457700" cy="5943600"/>
          </a:xfrm>
          <a:prstGeom prst="rect">
            <a:avLst/>
          </a:prstGeom>
        </p:spPr>
      </p:pic>
      <p:pic>
        <p:nvPicPr>
          <p:cNvPr id="7" name="Picture 6" descr="A close-up of a pencil&#10;&#10;Description automatically generated with medium confidence">
            <a:extLst>
              <a:ext uri="{FF2B5EF4-FFF2-40B4-BE49-F238E27FC236}">
                <a16:creationId xmlns:a16="http://schemas.microsoft.com/office/drawing/2014/main" id="{E54F5DE3-21CE-6646-AA3E-3C468083A451}"/>
              </a:ext>
            </a:extLst>
          </p:cNvPr>
          <p:cNvPicPr>
            <a:picLocks noChangeAspect="1"/>
          </p:cNvPicPr>
          <p:nvPr/>
        </p:nvPicPr>
        <p:blipFill>
          <a:blip r:embed="rId3"/>
          <a:stretch>
            <a:fillRect/>
          </a:stretch>
        </p:blipFill>
        <p:spPr>
          <a:xfrm rot="16200000">
            <a:off x="1277951" y="957438"/>
            <a:ext cx="4917989" cy="6557319"/>
          </a:xfrm>
          <a:prstGeom prst="rect">
            <a:avLst/>
          </a:prstGeom>
        </p:spPr>
      </p:pic>
      <p:sp>
        <p:nvSpPr>
          <p:cNvPr id="5" name="TextBox 4">
            <a:extLst>
              <a:ext uri="{FF2B5EF4-FFF2-40B4-BE49-F238E27FC236}">
                <a16:creationId xmlns:a16="http://schemas.microsoft.com/office/drawing/2014/main" id="{80116A00-1E5C-0146-BBEC-3665CBE3A328}"/>
              </a:ext>
            </a:extLst>
          </p:cNvPr>
          <p:cNvSpPr txBox="1"/>
          <p:nvPr/>
        </p:nvSpPr>
        <p:spPr>
          <a:xfrm>
            <a:off x="572017" y="923731"/>
            <a:ext cx="6329855" cy="646331"/>
          </a:xfrm>
          <a:prstGeom prst="rect">
            <a:avLst/>
          </a:prstGeom>
          <a:noFill/>
        </p:spPr>
        <p:txBody>
          <a:bodyPr wrap="square" rtlCol="0">
            <a:spAutoFit/>
          </a:bodyPr>
          <a:lstStyle/>
          <a:p>
            <a:pPr algn="ctr"/>
            <a:r>
              <a:rPr lang="en-US" sz="1200" dirty="0"/>
              <a:t>Solder the stripped end of the black wire onto the metal braid near the shrink tube joint with the shorter length of wire (the end that was measured to be 2.25 inches). The black wire should be soldered so the that its length runs with that of the metal braid.</a:t>
            </a:r>
          </a:p>
        </p:txBody>
      </p:sp>
    </p:spTree>
    <p:extLst>
      <p:ext uri="{BB962C8B-B14F-4D97-AF65-F5344CB8AC3E}">
        <p14:creationId xmlns:p14="http://schemas.microsoft.com/office/powerpoint/2010/main" val="2585886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measuring stick&#10;&#10;Description automatically generated">
            <a:extLst>
              <a:ext uri="{FF2B5EF4-FFF2-40B4-BE49-F238E27FC236}">
                <a16:creationId xmlns:a16="http://schemas.microsoft.com/office/drawing/2014/main" id="{3BF8B5DE-91FD-FC44-B0FC-37C7C8AA764E}"/>
              </a:ext>
            </a:extLst>
          </p:cNvPr>
          <p:cNvPicPr>
            <a:picLocks noChangeAspect="1"/>
          </p:cNvPicPr>
          <p:nvPr/>
        </p:nvPicPr>
        <p:blipFill>
          <a:blip r:embed="rId2"/>
          <a:stretch>
            <a:fillRect/>
          </a:stretch>
        </p:blipFill>
        <p:spPr>
          <a:xfrm rot="16200000">
            <a:off x="3069349" y="-388773"/>
            <a:ext cx="6053301" cy="8071068"/>
          </a:xfrm>
          <a:prstGeom prst="rect">
            <a:avLst/>
          </a:prstGeom>
        </p:spPr>
      </p:pic>
      <p:sp>
        <p:nvSpPr>
          <p:cNvPr id="3" name="TextBox 2">
            <a:extLst>
              <a:ext uri="{FF2B5EF4-FFF2-40B4-BE49-F238E27FC236}">
                <a16:creationId xmlns:a16="http://schemas.microsoft.com/office/drawing/2014/main" id="{B95DEC17-A543-8F42-B254-E838FB7E2658}"/>
              </a:ext>
            </a:extLst>
          </p:cNvPr>
          <p:cNvSpPr txBox="1"/>
          <p:nvPr/>
        </p:nvSpPr>
        <p:spPr>
          <a:xfrm>
            <a:off x="4180488" y="184588"/>
            <a:ext cx="3831021" cy="276999"/>
          </a:xfrm>
          <a:prstGeom prst="rect">
            <a:avLst/>
          </a:prstGeom>
          <a:noFill/>
        </p:spPr>
        <p:txBody>
          <a:bodyPr wrap="square" rtlCol="0">
            <a:spAutoFit/>
          </a:bodyPr>
          <a:lstStyle/>
          <a:p>
            <a:pPr algn="ctr"/>
            <a:r>
              <a:rPr lang="en-US" sz="1200" dirty="0"/>
              <a:t>Measure out and cut 65 inches of 1/4</a:t>
            </a:r>
            <a:r>
              <a:rPr lang="en-US" sz="1200" baseline="30000" dirty="0"/>
              <a:t>th</a:t>
            </a:r>
            <a:r>
              <a:rPr lang="en-US" sz="1200" dirty="0"/>
              <a:t> plastic braid.</a:t>
            </a:r>
          </a:p>
        </p:txBody>
      </p:sp>
    </p:spTree>
    <p:extLst>
      <p:ext uri="{BB962C8B-B14F-4D97-AF65-F5344CB8AC3E}">
        <p14:creationId xmlns:p14="http://schemas.microsoft.com/office/powerpoint/2010/main" val="37133946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ll, indoor, dirty&#10;&#10;Description automatically generated">
            <a:extLst>
              <a:ext uri="{FF2B5EF4-FFF2-40B4-BE49-F238E27FC236}">
                <a16:creationId xmlns:a16="http://schemas.microsoft.com/office/drawing/2014/main" id="{733F03ED-2C4B-0A43-95A6-26413C4D4C7C}"/>
              </a:ext>
            </a:extLst>
          </p:cNvPr>
          <p:cNvPicPr>
            <a:picLocks noChangeAspect="1"/>
          </p:cNvPicPr>
          <p:nvPr/>
        </p:nvPicPr>
        <p:blipFill>
          <a:blip r:embed="rId2"/>
          <a:stretch>
            <a:fillRect/>
          </a:stretch>
        </p:blipFill>
        <p:spPr>
          <a:xfrm>
            <a:off x="0" y="1"/>
            <a:ext cx="5143500" cy="6858000"/>
          </a:xfrm>
          <a:prstGeom prst="rect">
            <a:avLst/>
          </a:prstGeom>
        </p:spPr>
      </p:pic>
      <p:sp>
        <p:nvSpPr>
          <p:cNvPr id="5" name="TextBox 4">
            <a:extLst>
              <a:ext uri="{FF2B5EF4-FFF2-40B4-BE49-F238E27FC236}">
                <a16:creationId xmlns:a16="http://schemas.microsoft.com/office/drawing/2014/main" id="{449C6DFD-89D6-794B-B7B0-8DA235558B35}"/>
              </a:ext>
            </a:extLst>
          </p:cNvPr>
          <p:cNvSpPr txBox="1"/>
          <p:nvPr/>
        </p:nvSpPr>
        <p:spPr>
          <a:xfrm>
            <a:off x="6096000" y="3290500"/>
            <a:ext cx="5143500" cy="276999"/>
          </a:xfrm>
          <a:prstGeom prst="rect">
            <a:avLst/>
          </a:prstGeom>
          <a:noFill/>
        </p:spPr>
        <p:txBody>
          <a:bodyPr wrap="square" rtlCol="0">
            <a:spAutoFit/>
          </a:bodyPr>
          <a:lstStyle/>
          <a:p>
            <a:pPr algn="ctr"/>
            <a:r>
              <a:rPr lang="en-US" sz="1200" dirty="0"/>
              <a:t>Put the plastic braid onto the wire harness. It does not matter from which end.</a:t>
            </a:r>
          </a:p>
        </p:txBody>
      </p:sp>
    </p:spTree>
    <p:extLst>
      <p:ext uri="{BB962C8B-B14F-4D97-AF65-F5344CB8AC3E}">
        <p14:creationId xmlns:p14="http://schemas.microsoft.com/office/powerpoint/2010/main" val="1283362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wall, indoor&#10;&#10;Description automatically generated">
            <a:extLst>
              <a:ext uri="{FF2B5EF4-FFF2-40B4-BE49-F238E27FC236}">
                <a16:creationId xmlns:a16="http://schemas.microsoft.com/office/drawing/2014/main" id="{3AE6D27C-39EC-C340-9A23-848F4079F34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271973" y="1314965"/>
            <a:ext cx="4468512" cy="5958016"/>
          </a:xfrm>
          <a:prstGeom prst="rect">
            <a:avLst/>
          </a:prstGeom>
        </p:spPr>
      </p:pic>
      <p:pic>
        <p:nvPicPr>
          <p:cNvPr id="6" name="Picture 5" descr="A picture containing wall, indoor, dirty&#10;&#10;Description automatically generated">
            <a:extLst>
              <a:ext uri="{FF2B5EF4-FFF2-40B4-BE49-F238E27FC236}">
                <a16:creationId xmlns:a16="http://schemas.microsoft.com/office/drawing/2014/main" id="{91780CA1-2575-B746-97A9-07E060C18E6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15935" y="329770"/>
            <a:ext cx="4648844" cy="6198459"/>
          </a:xfrm>
          <a:prstGeom prst="rect">
            <a:avLst/>
          </a:prstGeom>
        </p:spPr>
      </p:pic>
      <p:sp>
        <p:nvSpPr>
          <p:cNvPr id="4" name="Rectangle 3">
            <a:extLst>
              <a:ext uri="{FF2B5EF4-FFF2-40B4-BE49-F238E27FC236}">
                <a16:creationId xmlns:a16="http://schemas.microsoft.com/office/drawing/2014/main" id="{0029BD7D-EE18-D445-8CB6-A263E98C8419}"/>
              </a:ext>
            </a:extLst>
          </p:cNvPr>
          <p:cNvSpPr/>
          <p:nvPr/>
        </p:nvSpPr>
        <p:spPr>
          <a:xfrm>
            <a:off x="852367" y="1117626"/>
            <a:ext cx="5307724" cy="646331"/>
          </a:xfrm>
          <a:prstGeom prst="rect">
            <a:avLst/>
          </a:prstGeom>
        </p:spPr>
        <p:txBody>
          <a:bodyPr wrap="square">
            <a:spAutoFit/>
          </a:bodyPr>
          <a:lstStyle/>
          <a:p>
            <a:pPr algn="ctr"/>
            <a:r>
              <a:rPr lang="en-US" sz="1200" dirty="0"/>
              <a:t>Thread the ground wire through one of the holes in the plastic braid so it appears as shown of the left. At each end of the harness, the plastic braid should end midway through the metal shrink tube joints. </a:t>
            </a:r>
          </a:p>
        </p:txBody>
      </p:sp>
    </p:spTree>
    <p:extLst>
      <p:ext uri="{BB962C8B-B14F-4D97-AF65-F5344CB8AC3E}">
        <p14:creationId xmlns:p14="http://schemas.microsoft.com/office/powerpoint/2010/main" val="866287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54CF54FF-B78B-7C4F-A185-6063BB5C0366}"/>
              </a:ext>
            </a:extLst>
          </p:cNvPr>
          <p:cNvPicPr>
            <a:picLocks noChangeAspect="1"/>
          </p:cNvPicPr>
          <p:nvPr/>
        </p:nvPicPr>
        <p:blipFill>
          <a:blip r:embed="rId2"/>
          <a:stretch>
            <a:fillRect/>
          </a:stretch>
        </p:blipFill>
        <p:spPr>
          <a:xfrm rot="16200000">
            <a:off x="3348938" y="188785"/>
            <a:ext cx="5494123" cy="7325497"/>
          </a:xfrm>
          <a:prstGeom prst="rect">
            <a:avLst/>
          </a:prstGeom>
        </p:spPr>
      </p:pic>
      <p:sp>
        <p:nvSpPr>
          <p:cNvPr id="4" name="TextBox 3">
            <a:extLst>
              <a:ext uri="{FF2B5EF4-FFF2-40B4-BE49-F238E27FC236}">
                <a16:creationId xmlns:a16="http://schemas.microsoft.com/office/drawing/2014/main" id="{E8B0046E-5558-6C4F-A84E-6C4CA2DC2BFE}"/>
              </a:ext>
            </a:extLst>
          </p:cNvPr>
          <p:cNvSpPr txBox="1"/>
          <p:nvPr/>
        </p:nvSpPr>
        <p:spPr>
          <a:xfrm>
            <a:off x="1975944" y="488348"/>
            <a:ext cx="8240110" cy="276999"/>
          </a:xfrm>
          <a:prstGeom prst="rect">
            <a:avLst/>
          </a:prstGeom>
          <a:noFill/>
        </p:spPr>
        <p:txBody>
          <a:bodyPr wrap="square" rtlCol="0">
            <a:spAutoFit/>
          </a:bodyPr>
          <a:lstStyle/>
          <a:p>
            <a:pPr algn="ctr"/>
            <a:r>
              <a:rPr lang="en-US" sz="1200" dirty="0"/>
              <a:t>Measure out and cut one length of 6.4mm adhesive shrink tube that is .5in long. </a:t>
            </a:r>
          </a:p>
        </p:txBody>
      </p:sp>
    </p:spTree>
    <p:extLst>
      <p:ext uri="{BB962C8B-B14F-4D97-AF65-F5344CB8AC3E}">
        <p14:creationId xmlns:p14="http://schemas.microsoft.com/office/powerpoint/2010/main" val="949032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2B602-B5D4-3C42-A5E3-95330B5200B9}"/>
              </a:ext>
            </a:extLst>
          </p:cNvPr>
          <p:cNvSpPr>
            <a:spLocks noGrp="1"/>
          </p:cNvSpPr>
          <p:nvPr>
            <p:ph type="title"/>
          </p:nvPr>
        </p:nvSpPr>
        <p:spPr>
          <a:xfrm>
            <a:off x="4731624" y="5980386"/>
            <a:ext cx="2728750" cy="877614"/>
          </a:xfrm>
        </p:spPr>
        <p:txBody>
          <a:bodyPr>
            <a:normAutofit/>
          </a:bodyPr>
          <a:lstStyle/>
          <a:p>
            <a:pPr algn="ctr"/>
            <a:r>
              <a:rPr lang="en-US" sz="3200" dirty="0"/>
              <a:t>Materials</a:t>
            </a:r>
          </a:p>
        </p:txBody>
      </p:sp>
      <p:pic>
        <p:nvPicPr>
          <p:cNvPr id="7" name="Picture 6" descr="A blue door with knobs and knobs&#10;&#10;Description automatically generated with low confidence">
            <a:extLst>
              <a:ext uri="{FF2B5EF4-FFF2-40B4-BE49-F238E27FC236}">
                <a16:creationId xmlns:a16="http://schemas.microsoft.com/office/drawing/2014/main" id="{F755D816-72CB-7B4D-8D13-DC1A49737CE1}"/>
              </a:ext>
            </a:extLst>
          </p:cNvPr>
          <p:cNvPicPr>
            <a:picLocks noChangeAspect="1"/>
          </p:cNvPicPr>
          <p:nvPr/>
        </p:nvPicPr>
        <p:blipFill>
          <a:blip r:embed="rId2"/>
          <a:stretch>
            <a:fillRect/>
          </a:stretch>
        </p:blipFill>
        <p:spPr>
          <a:xfrm rot="16200000">
            <a:off x="3287153" y="-573587"/>
            <a:ext cx="5617691" cy="7490255"/>
          </a:xfrm>
          <a:prstGeom prst="rect">
            <a:avLst/>
          </a:prstGeom>
        </p:spPr>
      </p:pic>
    </p:spTree>
    <p:extLst>
      <p:ext uri="{BB962C8B-B14F-4D97-AF65-F5344CB8AC3E}">
        <p14:creationId xmlns:p14="http://schemas.microsoft.com/office/powerpoint/2010/main" val="175407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 broom&#10;&#10;Description automatically generated">
            <a:extLst>
              <a:ext uri="{FF2B5EF4-FFF2-40B4-BE49-F238E27FC236}">
                <a16:creationId xmlns:a16="http://schemas.microsoft.com/office/drawing/2014/main" id="{A04A99EA-ED14-6544-AB39-467C96A0FB96}"/>
              </a:ext>
            </a:extLst>
          </p:cNvPr>
          <p:cNvPicPr>
            <a:picLocks noChangeAspect="1"/>
          </p:cNvPicPr>
          <p:nvPr/>
        </p:nvPicPr>
        <p:blipFill>
          <a:blip r:embed="rId2"/>
          <a:stretch>
            <a:fillRect/>
          </a:stretch>
        </p:blipFill>
        <p:spPr>
          <a:xfrm rot="16200000">
            <a:off x="3176593" y="-111113"/>
            <a:ext cx="5838811" cy="7785081"/>
          </a:xfrm>
          <a:prstGeom prst="rect">
            <a:avLst/>
          </a:prstGeom>
        </p:spPr>
      </p:pic>
      <p:sp>
        <p:nvSpPr>
          <p:cNvPr id="3" name="TextBox 2">
            <a:extLst>
              <a:ext uri="{FF2B5EF4-FFF2-40B4-BE49-F238E27FC236}">
                <a16:creationId xmlns:a16="http://schemas.microsoft.com/office/drawing/2014/main" id="{10E0B57F-7904-1143-A5D0-BFD6A35A3CB2}"/>
              </a:ext>
            </a:extLst>
          </p:cNvPr>
          <p:cNvSpPr txBox="1"/>
          <p:nvPr/>
        </p:nvSpPr>
        <p:spPr>
          <a:xfrm>
            <a:off x="1975944" y="279180"/>
            <a:ext cx="8240110" cy="461665"/>
          </a:xfrm>
          <a:prstGeom prst="rect">
            <a:avLst/>
          </a:prstGeom>
          <a:noFill/>
        </p:spPr>
        <p:txBody>
          <a:bodyPr wrap="square" rtlCol="0">
            <a:spAutoFit/>
          </a:bodyPr>
          <a:lstStyle/>
          <a:p>
            <a:pPr algn="ctr"/>
            <a:r>
              <a:rPr lang="en-US" sz="1200"/>
              <a:t>Place the </a:t>
            </a:r>
            <a:r>
              <a:rPr lang="en-US" sz="1200" dirty="0"/>
              <a:t>piece of shrink tube onto the plastic braid end without the ground wire. The plastic braid should end midway through the piece of shrink tube. Apply the heat gun.</a:t>
            </a:r>
          </a:p>
        </p:txBody>
      </p:sp>
    </p:spTree>
    <p:extLst>
      <p:ext uri="{BB962C8B-B14F-4D97-AF65-F5344CB8AC3E}">
        <p14:creationId xmlns:p14="http://schemas.microsoft.com/office/powerpoint/2010/main" val="26474311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6C0A055C-286C-6644-8230-07BBA84E4DBD}"/>
              </a:ext>
            </a:extLst>
          </p:cNvPr>
          <p:cNvPicPr>
            <a:picLocks noChangeAspect="1"/>
          </p:cNvPicPr>
          <p:nvPr/>
        </p:nvPicPr>
        <p:blipFill>
          <a:blip r:embed="rId2"/>
          <a:stretch>
            <a:fillRect/>
          </a:stretch>
        </p:blipFill>
        <p:spPr>
          <a:xfrm rot="16200000">
            <a:off x="3409679" y="-207559"/>
            <a:ext cx="5833846" cy="7778462"/>
          </a:xfrm>
          <a:prstGeom prst="rect">
            <a:avLst/>
          </a:prstGeom>
        </p:spPr>
      </p:pic>
      <p:sp>
        <p:nvSpPr>
          <p:cNvPr id="4" name="TextBox 3">
            <a:extLst>
              <a:ext uri="{FF2B5EF4-FFF2-40B4-BE49-F238E27FC236}">
                <a16:creationId xmlns:a16="http://schemas.microsoft.com/office/drawing/2014/main" id="{632F82CA-0BA9-7643-A47D-F259BD43C637}"/>
              </a:ext>
            </a:extLst>
          </p:cNvPr>
          <p:cNvSpPr txBox="1"/>
          <p:nvPr/>
        </p:nvSpPr>
        <p:spPr>
          <a:xfrm>
            <a:off x="1418895" y="321224"/>
            <a:ext cx="9354207" cy="276999"/>
          </a:xfrm>
          <a:prstGeom prst="rect">
            <a:avLst/>
          </a:prstGeom>
          <a:noFill/>
        </p:spPr>
        <p:txBody>
          <a:bodyPr wrap="square" rtlCol="0">
            <a:spAutoFit/>
          </a:bodyPr>
          <a:lstStyle/>
          <a:p>
            <a:pPr algn="ctr"/>
            <a:r>
              <a:rPr lang="en-US" sz="1200" dirty="0"/>
              <a:t>Measure out and cut one length of 6.4mm adhesive shrink tube that is 1in long. </a:t>
            </a:r>
          </a:p>
        </p:txBody>
      </p:sp>
    </p:spTree>
    <p:extLst>
      <p:ext uri="{BB962C8B-B14F-4D97-AF65-F5344CB8AC3E}">
        <p14:creationId xmlns:p14="http://schemas.microsoft.com/office/powerpoint/2010/main" val="27057601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pencil&#10;&#10;Description automatically generated with low confidence">
            <a:extLst>
              <a:ext uri="{FF2B5EF4-FFF2-40B4-BE49-F238E27FC236}">
                <a16:creationId xmlns:a16="http://schemas.microsoft.com/office/drawing/2014/main" id="{E0632CD6-A0F5-D94F-91D0-94BD23BFC24B}"/>
              </a:ext>
            </a:extLst>
          </p:cNvPr>
          <p:cNvPicPr>
            <a:picLocks noChangeAspect="1"/>
          </p:cNvPicPr>
          <p:nvPr/>
        </p:nvPicPr>
        <p:blipFill>
          <a:blip r:embed="rId2"/>
          <a:stretch>
            <a:fillRect/>
          </a:stretch>
        </p:blipFill>
        <p:spPr>
          <a:xfrm rot="16200000">
            <a:off x="3169763" y="-114699"/>
            <a:ext cx="5852469" cy="7803292"/>
          </a:xfrm>
          <a:prstGeom prst="rect">
            <a:avLst/>
          </a:prstGeom>
        </p:spPr>
      </p:pic>
      <p:sp>
        <p:nvSpPr>
          <p:cNvPr id="4" name="TextBox 3">
            <a:extLst>
              <a:ext uri="{FF2B5EF4-FFF2-40B4-BE49-F238E27FC236}">
                <a16:creationId xmlns:a16="http://schemas.microsoft.com/office/drawing/2014/main" id="{D26DAEC4-6286-2F4F-B0E5-2A5AB3B105CC}"/>
              </a:ext>
            </a:extLst>
          </p:cNvPr>
          <p:cNvSpPr txBox="1"/>
          <p:nvPr/>
        </p:nvSpPr>
        <p:spPr>
          <a:xfrm>
            <a:off x="1418895" y="258162"/>
            <a:ext cx="9354207" cy="461665"/>
          </a:xfrm>
          <a:prstGeom prst="rect">
            <a:avLst/>
          </a:prstGeom>
          <a:noFill/>
        </p:spPr>
        <p:txBody>
          <a:bodyPr wrap="square" rtlCol="0">
            <a:spAutoFit/>
          </a:bodyPr>
          <a:lstStyle/>
          <a:p>
            <a:pPr algn="ctr"/>
            <a:r>
              <a:rPr lang="en-US" sz="1200" dirty="0"/>
              <a:t>Place the piece of shrink tube onto the ground wire end of the harness. The shrink tube should be placed such that it covers the solder joint and the length of the metal braid shrink tube. Apply the heat gun.</a:t>
            </a:r>
          </a:p>
        </p:txBody>
      </p:sp>
    </p:spTree>
    <p:extLst>
      <p:ext uri="{BB962C8B-B14F-4D97-AF65-F5344CB8AC3E}">
        <p14:creationId xmlns:p14="http://schemas.microsoft.com/office/powerpoint/2010/main" val="4040609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ll, indoor, dirty&#10;&#10;Description automatically generated">
            <a:extLst>
              <a:ext uri="{FF2B5EF4-FFF2-40B4-BE49-F238E27FC236}">
                <a16:creationId xmlns:a16="http://schemas.microsoft.com/office/drawing/2014/main" id="{58FA0952-7556-134F-9287-618C91025F20}"/>
              </a:ext>
            </a:extLst>
          </p:cNvPr>
          <p:cNvPicPr>
            <a:picLocks noChangeAspect="1"/>
          </p:cNvPicPr>
          <p:nvPr/>
        </p:nvPicPr>
        <p:blipFill>
          <a:blip r:embed="rId2"/>
          <a:stretch>
            <a:fillRect/>
          </a:stretch>
        </p:blipFill>
        <p:spPr>
          <a:xfrm>
            <a:off x="0" y="0"/>
            <a:ext cx="5143500" cy="6858000"/>
          </a:xfrm>
          <a:prstGeom prst="rect">
            <a:avLst/>
          </a:prstGeom>
        </p:spPr>
      </p:pic>
      <p:sp>
        <p:nvSpPr>
          <p:cNvPr id="3" name="TextBox 2">
            <a:extLst>
              <a:ext uri="{FF2B5EF4-FFF2-40B4-BE49-F238E27FC236}">
                <a16:creationId xmlns:a16="http://schemas.microsoft.com/office/drawing/2014/main" id="{5670F347-62AD-3E40-8504-E3B06473D8E9}"/>
              </a:ext>
            </a:extLst>
          </p:cNvPr>
          <p:cNvSpPr txBox="1"/>
          <p:nvPr/>
        </p:nvSpPr>
        <p:spPr>
          <a:xfrm>
            <a:off x="6096000" y="3290500"/>
            <a:ext cx="3883820" cy="276999"/>
          </a:xfrm>
          <a:prstGeom prst="rect">
            <a:avLst/>
          </a:prstGeom>
          <a:noFill/>
        </p:spPr>
        <p:txBody>
          <a:bodyPr wrap="none" rtlCol="0">
            <a:spAutoFit/>
          </a:bodyPr>
          <a:lstStyle/>
          <a:p>
            <a:pPr algn="ctr"/>
            <a:r>
              <a:rPr lang="en-US" sz="1200" dirty="0"/>
              <a:t>So far, the wire harness should appear as shown on the left.</a:t>
            </a:r>
          </a:p>
        </p:txBody>
      </p:sp>
    </p:spTree>
    <p:extLst>
      <p:ext uri="{BB962C8B-B14F-4D97-AF65-F5344CB8AC3E}">
        <p14:creationId xmlns:p14="http://schemas.microsoft.com/office/powerpoint/2010/main" val="22828112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wall, indoor, dirty&#10;&#10;Description automatically generated">
            <a:extLst>
              <a:ext uri="{FF2B5EF4-FFF2-40B4-BE49-F238E27FC236}">
                <a16:creationId xmlns:a16="http://schemas.microsoft.com/office/drawing/2014/main" id="{0294273B-6F6E-6245-8B1D-4FA0E785D535}"/>
              </a:ext>
            </a:extLst>
          </p:cNvPr>
          <p:cNvPicPr>
            <a:picLocks noChangeAspect="1"/>
          </p:cNvPicPr>
          <p:nvPr/>
        </p:nvPicPr>
        <p:blipFill>
          <a:blip r:embed="rId2"/>
          <a:stretch>
            <a:fillRect/>
          </a:stretch>
        </p:blipFill>
        <p:spPr>
          <a:xfrm rot="16200000">
            <a:off x="3190892" y="-30743"/>
            <a:ext cx="5810209" cy="7746945"/>
          </a:xfrm>
          <a:prstGeom prst="rect">
            <a:avLst/>
          </a:prstGeom>
        </p:spPr>
      </p:pic>
      <p:sp>
        <p:nvSpPr>
          <p:cNvPr id="4" name="TextBox 3">
            <a:extLst>
              <a:ext uri="{FF2B5EF4-FFF2-40B4-BE49-F238E27FC236}">
                <a16:creationId xmlns:a16="http://schemas.microsoft.com/office/drawing/2014/main" id="{46DC9DA4-9506-4C46-9AE6-5C7DABFA22D2}"/>
              </a:ext>
            </a:extLst>
          </p:cNvPr>
          <p:cNvSpPr txBox="1"/>
          <p:nvPr/>
        </p:nvSpPr>
        <p:spPr>
          <a:xfrm>
            <a:off x="1418892" y="308137"/>
            <a:ext cx="9354207" cy="461665"/>
          </a:xfrm>
          <a:prstGeom prst="rect">
            <a:avLst/>
          </a:prstGeom>
          <a:noFill/>
        </p:spPr>
        <p:txBody>
          <a:bodyPr wrap="square" rtlCol="0">
            <a:spAutoFit/>
          </a:bodyPr>
          <a:lstStyle/>
          <a:p>
            <a:pPr algn="ctr"/>
            <a:r>
              <a:rPr lang="en-US" sz="1200" dirty="0"/>
              <a:t>Select the D-sub shell stop. If using a new D-sub shell, the smallest size is appropriate. However, if reusing an old D-sub shell, use the smallest size available. Test the D-sub shell stop on the ground wire end of the wire harness. If the fit is loose, layer shrink tube </a:t>
            </a:r>
            <a:r>
              <a:rPr lang="en-US" sz="1200"/>
              <a:t>until it  fits </a:t>
            </a:r>
            <a:r>
              <a:rPr lang="en-US" sz="1200" dirty="0"/>
              <a:t>more snuggly.</a:t>
            </a:r>
          </a:p>
        </p:txBody>
      </p:sp>
    </p:spTree>
    <p:extLst>
      <p:ext uri="{BB962C8B-B14F-4D97-AF65-F5344CB8AC3E}">
        <p14:creationId xmlns:p14="http://schemas.microsoft.com/office/powerpoint/2010/main" val="11739135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pencil&#10;&#10;Description automatically generated with low confidence">
            <a:extLst>
              <a:ext uri="{FF2B5EF4-FFF2-40B4-BE49-F238E27FC236}">
                <a16:creationId xmlns:a16="http://schemas.microsoft.com/office/drawing/2014/main" id="{5644CFEA-2CC6-894E-A42C-396ACE27E95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6200000">
            <a:off x="457454" y="1648047"/>
            <a:ext cx="3464526" cy="3558742"/>
          </a:xfrm>
          <a:prstGeom prst="rect">
            <a:avLst/>
          </a:prstGeom>
        </p:spPr>
      </p:pic>
      <p:pic>
        <p:nvPicPr>
          <p:cNvPr id="8" name="Picture 7" descr="A picture containing wall, indoor&#10;&#10;Description automatically generated">
            <a:extLst>
              <a:ext uri="{FF2B5EF4-FFF2-40B4-BE49-F238E27FC236}">
                <a16:creationId xmlns:a16="http://schemas.microsoft.com/office/drawing/2014/main" id="{8B64CE41-3F07-F74E-8B93-53B70E720F7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4363735" y="1648044"/>
            <a:ext cx="3464526" cy="3558746"/>
          </a:xfrm>
          <a:prstGeom prst="rect">
            <a:avLst/>
          </a:prstGeom>
        </p:spPr>
      </p:pic>
      <p:pic>
        <p:nvPicPr>
          <p:cNvPr id="10" name="Picture 9" descr="A picture containing wall&#10;&#10;Description automatically generated">
            <a:extLst>
              <a:ext uri="{FF2B5EF4-FFF2-40B4-BE49-F238E27FC236}">
                <a16:creationId xmlns:a16="http://schemas.microsoft.com/office/drawing/2014/main" id="{B6693FA5-2EB6-4445-AEF9-496F57FA838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6200000">
            <a:off x="8270020" y="1648045"/>
            <a:ext cx="3464528" cy="3558743"/>
          </a:xfrm>
          <a:prstGeom prst="rect">
            <a:avLst/>
          </a:prstGeom>
        </p:spPr>
      </p:pic>
      <p:sp>
        <p:nvSpPr>
          <p:cNvPr id="5" name="TextBox 4">
            <a:extLst>
              <a:ext uri="{FF2B5EF4-FFF2-40B4-BE49-F238E27FC236}">
                <a16:creationId xmlns:a16="http://schemas.microsoft.com/office/drawing/2014/main" id="{7E438C39-374B-1849-ADD1-C91D21E650B4}"/>
              </a:ext>
            </a:extLst>
          </p:cNvPr>
          <p:cNvSpPr txBox="1"/>
          <p:nvPr/>
        </p:nvSpPr>
        <p:spPr>
          <a:xfrm>
            <a:off x="1418896" y="539365"/>
            <a:ext cx="9354207" cy="646331"/>
          </a:xfrm>
          <a:prstGeom prst="rect">
            <a:avLst/>
          </a:prstGeom>
          <a:noFill/>
        </p:spPr>
        <p:txBody>
          <a:bodyPr wrap="square" rtlCol="0">
            <a:spAutoFit/>
          </a:bodyPr>
          <a:lstStyle/>
          <a:p>
            <a:pPr algn="ctr"/>
            <a:r>
              <a:rPr lang="en-US" sz="1200" dirty="0"/>
              <a:t>Once any additional shrink tube is added, thread the D-sub shell stop onto the end without the ground wire and apply super glue to the end of the shrink tube as shown. Put the D-sub shell stop over the super glue and twist it around to spread the super glue inside </a:t>
            </a:r>
            <a:r>
              <a:rPr lang="en-US" sz="1200"/>
              <a:t>the stop. </a:t>
            </a:r>
            <a:r>
              <a:rPr lang="en-US" sz="1200" dirty="0"/>
              <a:t>The final position of the D-sub shell stop is as shown on the right: with stop’s end flush with end of the shrink tube.</a:t>
            </a:r>
          </a:p>
        </p:txBody>
      </p:sp>
    </p:spTree>
    <p:extLst>
      <p:ext uri="{BB962C8B-B14F-4D97-AF65-F5344CB8AC3E}">
        <p14:creationId xmlns:p14="http://schemas.microsoft.com/office/powerpoint/2010/main" val="1459890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0BA82A-A626-424C-9204-DC5F5DBB495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31249" y="822496"/>
            <a:ext cx="4406729" cy="5875639"/>
          </a:xfrm>
          <a:prstGeom prst="rect">
            <a:avLst/>
          </a:prstGeom>
        </p:spPr>
      </p:pic>
      <p:pic>
        <p:nvPicPr>
          <p:cNvPr id="9" name="Picture 8" descr="A picture containing indoor&#10;&#10;Description automatically generated">
            <a:extLst>
              <a:ext uri="{FF2B5EF4-FFF2-40B4-BE49-F238E27FC236}">
                <a16:creationId xmlns:a16="http://schemas.microsoft.com/office/drawing/2014/main" id="{349A482A-77F5-D348-8AD4-B9EF598964F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54021" y="822494"/>
            <a:ext cx="4406731" cy="5875641"/>
          </a:xfrm>
          <a:prstGeom prst="rect">
            <a:avLst/>
          </a:prstGeom>
        </p:spPr>
      </p:pic>
      <p:sp>
        <p:nvSpPr>
          <p:cNvPr id="5" name="TextBox 4">
            <a:extLst>
              <a:ext uri="{FF2B5EF4-FFF2-40B4-BE49-F238E27FC236}">
                <a16:creationId xmlns:a16="http://schemas.microsoft.com/office/drawing/2014/main" id="{B3E1D533-1A4D-9A4D-9124-44A865CDCEC9}"/>
              </a:ext>
            </a:extLst>
          </p:cNvPr>
          <p:cNvSpPr txBox="1"/>
          <p:nvPr/>
        </p:nvSpPr>
        <p:spPr>
          <a:xfrm>
            <a:off x="1418896" y="560385"/>
            <a:ext cx="9354207" cy="461665"/>
          </a:xfrm>
          <a:prstGeom prst="rect">
            <a:avLst/>
          </a:prstGeom>
          <a:noFill/>
        </p:spPr>
        <p:txBody>
          <a:bodyPr wrap="square" rtlCol="0">
            <a:spAutoFit/>
          </a:bodyPr>
          <a:lstStyle/>
          <a:p>
            <a:pPr algn="ctr"/>
            <a:r>
              <a:rPr lang="en-US" sz="1200" dirty="0"/>
              <a:t>Place the D-sub shell stop into the bottom of the D-sub shell as shown. Put the 9 pin male D-sub connector into the bottom of the shell. Measure out and cut the twisted pairs so that they end at the mouth of the connector.</a:t>
            </a:r>
          </a:p>
        </p:txBody>
      </p:sp>
    </p:spTree>
    <p:extLst>
      <p:ext uri="{BB962C8B-B14F-4D97-AF65-F5344CB8AC3E}">
        <p14:creationId xmlns:p14="http://schemas.microsoft.com/office/powerpoint/2010/main" val="19161537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3B6D52-23C0-9D45-824C-EAF2BAAAC2E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02040" y="1012737"/>
            <a:ext cx="4349580" cy="5799440"/>
          </a:xfrm>
          <a:prstGeom prst="rect">
            <a:avLst/>
          </a:prstGeom>
        </p:spPr>
      </p:pic>
      <p:pic>
        <p:nvPicPr>
          <p:cNvPr id="7" name="Picture 6">
            <a:extLst>
              <a:ext uri="{FF2B5EF4-FFF2-40B4-BE49-F238E27FC236}">
                <a16:creationId xmlns:a16="http://schemas.microsoft.com/office/drawing/2014/main" id="{D9478F2F-87B8-1748-9198-47AD419EA4A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40377" y="1012734"/>
            <a:ext cx="4349582" cy="5799443"/>
          </a:xfrm>
          <a:prstGeom prst="rect">
            <a:avLst/>
          </a:prstGeom>
        </p:spPr>
      </p:pic>
      <p:sp>
        <p:nvSpPr>
          <p:cNvPr id="5" name="TextBox 4">
            <a:extLst>
              <a:ext uri="{FF2B5EF4-FFF2-40B4-BE49-F238E27FC236}">
                <a16:creationId xmlns:a16="http://schemas.microsoft.com/office/drawing/2014/main" id="{132DA084-70A2-8746-BA32-84C177D47351}"/>
              </a:ext>
            </a:extLst>
          </p:cNvPr>
          <p:cNvSpPr txBox="1"/>
          <p:nvPr/>
        </p:nvSpPr>
        <p:spPr>
          <a:xfrm>
            <a:off x="515007" y="770752"/>
            <a:ext cx="11161986" cy="276999"/>
          </a:xfrm>
          <a:prstGeom prst="rect">
            <a:avLst/>
          </a:prstGeom>
          <a:noFill/>
        </p:spPr>
        <p:txBody>
          <a:bodyPr wrap="square" rtlCol="0">
            <a:spAutoFit/>
          </a:bodyPr>
          <a:lstStyle/>
          <a:p>
            <a:pPr algn="ctr"/>
            <a:r>
              <a:rPr lang="en-US" sz="1200" dirty="0"/>
              <a:t>Untwist and straighten the twisted triplet. Position the black wire a shown on the right and trim it so it ends midway through the black part of the connector.</a:t>
            </a:r>
          </a:p>
        </p:txBody>
      </p:sp>
    </p:spTree>
    <p:extLst>
      <p:ext uri="{BB962C8B-B14F-4D97-AF65-F5344CB8AC3E}">
        <p14:creationId xmlns:p14="http://schemas.microsoft.com/office/powerpoint/2010/main" val="16626630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stack&#10;&#10;Description automatically generated">
            <a:extLst>
              <a:ext uri="{FF2B5EF4-FFF2-40B4-BE49-F238E27FC236}">
                <a16:creationId xmlns:a16="http://schemas.microsoft.com/office/drawing/2014/main" id="{034FE419-B820-1C48-9BEA-A0BDA55321E7}"/>
              </a:ext>
            </a:extLst>
          </p:cNvPr>
          <p:cNvPicPr>
            <a:picLocks noChangeAspect="1"/>
          </p:cNvPicPr>
          <p:nvPr/>
        </p:nvPicPr>
        <p:blipFill>
          <a:blip r:embed="rId2"/>
          <a:stretch>
            <a:fillRect/>
          </a:stretch>
        </p:blipFill>
        <p:spPr>
          <a:xfrm>
            <a:off x="6970330" y="267788"/>
            <a:ext cx="4741817" cy="6322423"/>
          </a:xfrm>
          <a:prstGeom prst="rect">
            <a:avLst/>
          </a:prstGeom>
        </p:spPr>
      </p:pic>
      <p:sp>
        <p:nvSpPr>
          <p:cNvPr id="8" name="Oval 7">
            <a:extLst>
              <a:ext uri="{FF2B5EF4-FFF2-40B4-BE49-F238E27FC236}">
                <a16:creationId xmlns:a16="http://schemas.microsoft.com/office/drawing/2014/main" id="{0827048E-310D-5E41-88E6-A8FE24CB663A}"/>
              </a:ext>
            </a:extLst>
          </p:cNvPr>
          <p:cNvSpPr/>
          <p:nvPr/>
        </p:nvSpPr>
        <p:spPr>
          <a:xfrm>
            <a:off x="8590911" y="2860766"/>
            <a:ext cx="587456" cy="158567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light&#10;&#10;Description automatically generated">
            <a:extLst>
              <a:ext uri="{FF2B5EF4-FFF2-40B4-BE49-F238E27FC236}">
                <a16:creationId xmlns:a16="http://schemas.microsoft.com/office/drawing/2014/main" id="{1C24D414-BC40-A54C-85ED-4AB7F346FB4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1238411" y="1280307"/>
            <a:ext cx="4551346" cy="6068461"/>
          </a:xfrm>
          <a:prstGeom prst="rect">
            <a:avLst/>
          </a:prstGeom>
        </p:spPr>
      </p:pic>
      <p:sp>
        <p:nvSpPr>
          <p:cNvPr id="5" name="TextBox 4">
            <a:extLst>
              <a:ext uri="{FF2B5EF4-FFF2-40B4-BE49-F238E27FC236}">
                <a16:creationId xmlns:a16="http://schemas.microsoft.com/office/drawing/2014/main" id="{4428D2D4-CAC0-C748-A785-D9254E997C32}"/>
              </a:ext>
            </a:extLst>
          </p:cNvPr>
          <p:cNvSpPr txBox="1"/>
          <p:nvPr/>
        </p:nvSpPr>
        <p:spPr>
          <a:xfrm>
            <a:off x="644488" y="1111376"/>
            <a:ext cx="5739192" cy="461665"/>
          </a:xfrm>
          <a:prstGeom prst="rect">
            <a:avLst/>
          </a:prstGeom>
          <a:noFill/>
        </p:spPr>
        <p:txBody>
          <a:bodyPr wrap="square" rtlCol="0">
            <a:spAutoFit/>
          </a:bodyPr>
          <a:lstStyle/>
          <a:p>
            <a:pPr algn="ctr"/>
            <a:r>
              <a:rPr lang="en-US" sz="1200" dirty="0"/>
              <a:t>Strip about 2-3mm off the black wire. On this end of the harness, all the crimps will be done with the D-sub crimper and the 24-28 </a:t>
            </a:r>
            <a:r>
              <a:rPr lang="en-US" sz="1200" dirty="0" err="1"/>
              <a:t>awg</a:t>
            </a:r>
            <a:r>
              <a:rPr lang="en-US" sz="1200" dirty="0"/>
              <a:t> setting.</a:t>
            </a:r>
          </a:p>
        </p:txBody>
      </p:sp>
    </p:spTree>
    <p:extLst>
      <p:ext uri="{BB962C8B-B14F-4D97-AF65-F5344CB8AC3E}">
        <p14:creationId xmlns:p14="http://schemas.microsoft.com/office/powerpoint/2010/main" val="17137150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light&#10;&#10;Description automatically generated">
            <a:extLst>
              <a:ext uri="{FF2B5EF4-FFF2-40B4-BE49-F238E27FC236}">
                <a16:creationId xmlns:a16="http://schemas.microsoft.com/office/drawing/2014/main" id="{5AFE2193-D6FE-E240-8C2B-2A9615730A49}"/>
              </a:ext>
            </a:extLst>
          </p:cNvPr>
          <p:cNvPicPr>
            <a:picLocks noChangeAspect="1"/>
          </p:cNvPicPr>
          <p:nvPr/>
        </p:nvPicPr>
        <p:blipFill>
          <a:blip r:embed="rId2"/>
          <a:stretch>
            <a:fillRect/>
          </a:stretch>
        </p:blipFill>
        <p:spPr>
          <a:xfrm>
            <a:off x="0" y="0"/>
            <a:ext cx="5143500" cy="6858000"/>
          </a:xfrm>
          <a:prstGeom prst="rect">
            <a:avLst/>
          </a:prstGeom>
        </p:spPr>
      </p:pic>
      <p:sp>
        <p:nvSpPr>
          <p:cNvPr id="3" name="TextBox 2">
            <a:extLst>
              <a:ext uri="{FF2B5EF4-FFF2-40B4-BE49-F238E27FC236}">
                <a16:creationId xmlns:a16="http://schemas.microsoft.com/office/drawing/2014/main" id="{04B6401A-2742-1A43-A5F7-54EFE36C6AB7}"/>
              </a:ext>
            </a:extLst>
          </p:cNvPr>
          <p:cNvSpPr txBox="1"/>
          <p:nvPr/>
        </p:nvSpPr>
        <p:spPr>
          <a:xfrm>
            <a:off x="6096000" y="3105834"/>
            <a:ext cx="4971394" cy="646331"/>
          </a:xfrm>
          <a:prstGeom prst="rect">
            <a:avLst/>
          </a:prstGeom>
          <a:noFill/>
        </p:spPr>
        <p:txBody>
          <a:bodyPr wrap="square" rtlCol="0">
            <a:spAutoFit/>
          </a:bodyPr>
          <a:lstStyle/>
          <a:p>
            <a:pPr algn="ctr"/>
            <a:r>
              <a:rPr lang="en-US" sz="1200" dirty="0"/>
              <a:t>Crimp on a 24-28 D-sub pin onto the black wire. It should be crimped such that the isolation is held by the first grip but not the second. A bit of exposed wire should also be peaking out of </a:t>
            </a:r>
            <a:r>
              <a:rPr lang="en-US" sz="1200"/>
              <a:t>the top </a:t>
            </a:r>
            <a:r>
              <a:rPr lang="en-US" sz="1200" dirty="0"/>
              <a:t>of the second grip.</a:t>
            </a:r>
          </a:p>
        </p:txBody>
      </p:sp>
      <p:cxnSp>
        <p:nvCxnSpPr>
          <p:cNvPr id="5" name="Straight Arrow Connector 4">
            <a:extLst>
              <a:ext uri="{FF2B5EF4-FFF2-40B4-BE49-F238E27FC236}">
                <a16:creationId xmlns:a16="http://schemas.microsoft.com/office/drawing/2014/main" id="{4163C6F2-8EDF-5644-B244-660044389007}"/>
              </a:ext>
            </a:extLst>
          </p:cNvPr>
          <p:cNvCxnSpPr>
            <a:cxnSpLocks/>
          </p:cNvCxnSpPr>
          <p:nvPr/>
        </p:nvCxnSpPr>
        <p:spPr>
          <a:xfrm flipH="1">
            <a:off x="2816776" y="3372879"/>
            <a:ext cx="830314" cy="3528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1CEC664-5848-EE44-9A1C-1ED903AD9A79}"/>
              </a:ext>
            </a:extLst>
          </p:cNvPr>
          <p:cNvCxnSpPr>
            <a:cxnSpLocks/>
          </p:cNvCxnSpPr>
          <p:nvPr/>
        </p:nvCxnSpPr>
        <p:spPr>
          <a:xfrm flipH="1" flipV="1">
            <a:off x="2791488" y="4054186"/>
            <a:ext cx="855602" cy="47054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7A65DDB-5729-4A4D-8A65-61F3CAA40299}"/>
              </a:ext>
            </a:extLst>
          </p:cNvPr>
          <p:cNvSpPr txBox="1"/>
          <p:nvPr/>
        </p:nvSpPr>
        <p:spPr>
          <a:xfrm>
            <a:off x="3007648" y="4524731"/>
            <a:ext cx="1426031" cy="276999"/>
          </a:xfrm>
          <a:prstGeom prst="rect">
            <a:avLst/>
          </a:prstGeom>
          <a:noFill/>
        </p:spPr>
        <p:txBody>
          <a:bodyPr wrap="none" rtlCol="0">
            <a:spAutoFit/>
          </a:bodyPr>
          <a:lstStyle/>
          <a:p>
            <a:r>
              <a:rPr lang="en-US" sz="1200" dirty="0">
                <a:solidFill>
                  <a:srgbClr val="FF0000"/>
                </a:solidFill>
              </a:rPr>
              <a:t>Isolation in first grip</a:t>
            </a:r>
          </a:p>
        </p:txBody>
      </p:sp>
      <p:sp>
        <p:nvSpPr>
          <p:cNvPr id="8" name="TextBox 7">
            <a:extLst>
              <a:ext uri="{FF2B5EF4-FFF2-40B4-BE49-F238E27FC236}">
                <a16:creationId xmlns:a16="http://schemas.microsoft.com/office/drawing/2014/main" id="{3ABA571A-49BB-8747-B826-41EB9DF898F3}"/>
              </a:ext>
            </a:extLst>
          </p:cNvPr>
          <p:cNvSpPr txBox="1"/>
          <p:nvPr/>
        </p:nvSpPr>
        <p:spPr>
          <a:xfrm>
            <a:off x="2847956" y="3084814"/>
            <a:ext cx="1745414" cy="276999"/>
          </a:xfrm>
          <a:prstGeom prst="rect">
            <a:avLst/>
          </a:prstGeom>
          <a:noFill/>
        </p:spPr>
        <p:txBody>
          <a:bodyPr wrap="none" rtlCol="0">
            <a:spAutoFit/>
          </a:bodyPr>
          <a:lstStyle/>
          <a:p>
            <a:r>
              <a:rPr lang="en-US" sz="1200" dirty="0">
                <a:solidFill>
                  <a:srgbClr val="FF0000"/>
                </a:solidFill>
              </a:rPr>
              <a:t>Exposed wire just visible</a:t>
            </a:r>
          </a:p>
        </p:txBody>
      </p:sp>
    </p:spTree>
    <p:extLst>
      <p:ext uri="{BB962C8B-B14F-4D97-AF65-F5344CB8AC3E}">
        <p14:creationId xmlns:p14="http://schemas.microsoft.com/office/powerpoint/2010/main" val="3128286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E89A78-3980-6047-9207-FA80E4653B02}"/>
              </a:ext>
            </a:extLst>
          </p:cNvPr>
          <p:cNvSpPr txBox="1">
            <a:spLocks/>
          </p:cNvSpPr>
          <p:nvPr/>
        </p:nvSpPr>
        <p:spPr>
          <a:xfrm>
            <a:off x="4859719" y="5980386"/>
            <a:ext cx="2728750" cy="8776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Tools</a:t>
            </a:r>
          </a:p>
        </p:txBody>
      </p:sp>
      <p:pic>
        <p:nvPicPr>
          <p:cNvPr id="3" name="Picture 2" descr="A picture containing text, indoor&#10;&#10;Description automatically generated">
            <a:extLst>
              <a:ext uri="{FF2B5EF4-FFF2-40B4-BE49-F238E27FC236}">
                <a16:creationId xmlns:a16="http://schemas.microsoft.com/office/drawing/2014/main" id="{3B3E4CB7-BE4C-4A4C-894C-C9BFB16B8FD7}"/>
              </a:ext>
            </a:extLst>
          </p:cNvPr>
          <p:cNvPicPr>
            <a:picLocks noChangeAspect="1"/>
          </p:cNvPicPr>
          <p:nvPr/>
        </p:nvPicPr>
        <p:blipFill>
          <a:blip r:embed="rId2"/>
          <a:stretch>
            <a:fillRect/>
          </a:stretch>
        </p:blipFill>
        <p:spPr>
          <a:xfrm rot="16200000">
            <a:off x="3273253" y="-606023"/>
            <a:ext cx="5645493" cy="7527324"/>
          </a:xfrm>
          <a:prstGeom prst="rect">
            <a:avLst/>
          </a:prstGeom>
        </p:spPr>
      </p:pic>
    </p:spTree>
    <p:extLst>
      <p:ext uri="{BB962C8B-B14F-4D97-AF65-F5344CB8AC3E}">
        <p14:creationId xmlns:p14="http://schemas.microsoft.com/office/powerpoint/2010/main" val="4186972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D19985-436C-854C-97DD-76A6AB7AEC3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59028" y="1014290"/>
            <a:ext cx="4233223" cy="5644297"/>
          </a:xfrm>
          <a:prstGeom prst="rect">
            <a:avLst/>
          </a:prstGeom>
        </p:spPr>
      </p:pic>
      <p:pic>
        <p:nvPicPr>
          <p:cNvPr id="6" name="Picture 5">
            <a:extLst>
              <a:ext uri="{FF2B5EF4-FFF2-40B4-BE49-F238E27FC236}">
                <a16:creationId xmlns:a16="http://schemas.microsoft.com/office/drawing/2014/main" id="{6196625C-CF72-A94E-81A1-BEC2F2E36A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9749" y="1014290"/>
            <a:ext cx="4233222" cy="5644296"/>
          </a:xfrm>
          <a:prstGeom prst="rect">
            <a:avLst/>
          </a:prstGeom>
        </p:spPr>
      </p:pic>
      <p:sp>
        <p:nvSpPr>
          <p:cNvPr id="5" name="TextBox 4">
            <a:extLst>
              <a:ext uri="{FF2B5EF4-FFF2-40B4-BE49-F238E27FC236}">
                <a16:creationId xmlns:a16="http://schemas.microsoft.com/office/drawing/2014/main" id="{4933C940-7CB4-B447-9F06-30FD58C2C9BB}"/>
              </a:ext>
            </a:extLst>
          </p:cNvPr>
          <p:cNvSpPr txBox="1"/>
          <p:nvPr/>
        </p:nvSpPr>
        <p:spPr>
          <a:xfrm>
            <a:off x="2070538" y="340053"/>
            <a:ext cx="8050924" cy="461665"/>
          </a:xfrm>
          <a:prstGeom prst="rect">
            <a:avLst/>
          </a:prstGeom>
          <a:noFill/>
        </p:spPr>
        <p:txBody>
          <a:bodyPr wrap="square" rtlCol="0">
            <a:spAutoFit/>
          </a:bodyPr>
          <a:lstStyle/>
          <a:p>
            <a:pPr algn="ctr"/>
            <a:r>
              <a:rPr lang="en-US" sz="1200" dirty="0"/>
              <a:t>Insert the the black wire using the red end of the D-sub insertion/extraction tool. The pin should feel to click once inserted all the way. Please reference the accompanying pin out document to see where each wire should go. </a:t>
            </a:r>
          </a:p>
        </p:txBody>
      </p:sp>
    </p:spTree>
    <p:extLst>
      <p:ext uri="{BB962C8B-B14F-4D97-AF65-F5344CB8AC3E}">
        <p14:creationId xmlns:p14="http://schemas.microsoft.com/office/powerpoint/2010/main" val="34691649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1E02C9-194C-034D-AD40-DC4F8A1474B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163737" y="1066162"/>
            <a:ext cx="4642718" cy="6190290"/>
          </a:xfrm>
          <a:prstGeom prst="rect">
            <a:avLst/>
          </a:prstGeom>
        </p:spPr>
      </p:pic>
      <p:pic>
        <p:nvPicPr>
          <p:cNvPr id="9" name="Picture 8" descr="A picture containing indoor&#10;&#10;Description automatically generated">
            <a:extLst>
              <a:ext uri="{FF2B5EF4-FFF2-40B4-BE49-F238E27FC236}">
                <a16:creationId xmlns:a16="http://schemas.microsoft.com/office/drawing/2014/main" id="{34622F55-EC35-9142-AA56-754F121DA46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15418" y="407774"/>
            <a:ext cx="4556169" cy="6074892"/>
          </a:xfrm>
          <a:prstGeom prst="rect">
            <a:avLst/>
          </a:prstGeom>
        </p:spPr>
      </p:pic>
      <p:sp>
        <p:nvSpPr>
          <p:cNvPr id="2" name="Rectangle 1">
            <a:extLst>
              <a:ext uri="{FF2B5EF4-FFF2-40B4-BE49-F238E27FC236}">
                <a16:creationId xmlns:a16="http://schemas.microsoft.com/office/drawing/2014/main" id="{96156922-751E-9641-8410-73A933DC2E3D}"/>
              </a:ext>
            </a:extLst>
          </p:cNvPr>
          <p:cNvSpPr/>
          <p:nvPr/>
        </p:nvSpPr>
        <p:spPr>
          <a:xfrm>
            <a:off x="801468" y="959859"/>
            <a:ext cx="5367253" cy="646331"/>
          </a:xfrm>
          <a:prstGeom prst="rect">
            <a:avLst/>
          </a:prstGeom>
        </p:spPr>
        <p:txBody>
          <a:bodyPr wrap="square">
            <a:spAutoFit/>
          </a:bodyPr>
          <a:lstStyle/>
          <a:p>
            <a:pPr algn="ctr"/>
            <a:r>
              <a:rPr lang="en-US" sz="1200" dirty="0"/>
              <a:t>Position the yellow wire as shown on the left and trim it so it ends midway through the black part of the connector. Strip, crimp, and insert the yellow wire as previously exampled by the black wire. </a:t>
            </a:r>
          </a:p>
        </p:txBody>
      </p:sp>
    </p:spTree>
    <p:extLst>
      <p:ext uri="{BB962C8B-B14F-4D97-AF65-F5344CB8AC3E}">
        <p14:creationId xmlns:p14="http://schemas.microsoft.com/office/powerpoint/2010/main" val="31068818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2CCD72-1DF3-CA40-8C82-5469A7126B6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80960" y="1267081"/>
            <a:ext cx="4616793" cy="6155724"/>
          </a:xfrm>
          <a:prstGeom prst="rect">
            <a:avLst/>
          </a:prstGeom>
        </p:spPr>
      </p:pic>
      <p:pic>
        <p:nvPicPr>
          <p:cNvPr id="6" name="Picture 5">
            <a:extLst>
              <a:ext uri="{FF2B5EF4-FFF2-40B4-BE49-F238E27FC236}">
                <a16:creationId xmlns:a16="http://schemas.microsoft.com/office/drawing/2014/main" id="{B681121B-307A-DD49-AD11-130C2A7275D9}"/>
              </a:ext>
            </a:extLst>
          </p:cNvPr>
          <p:cNvPicPr>
            <a:picLocks noChangeAspect="1"/>
          </p:cNvPicPr>
          <p:nvPr/>
        </p:nvPicPr>
        <p:blipFill>
          <a:blip r:embed="rId3"/>
          <a:stretch>
            <a:fillRect/>
          </a:stretch>
        </p:blipFill>
        <p:spPr>
          <a:xfrm>
            <a:off x="7148254" y="333632"/>
            <a:ext cx="4732252" cy="6309669"/>
          </a:xfrm>
          <a:prstGeom prst="rect">
            <a:avLst/>
          </a:prstGeom>
        </p:spPr>
      </p:pic>
      <p:sp>
        <p:nvSpPr>
          <p:cNvPr id="5" name="Rectangle 4">
            <a:extLst>
              <a:ext uri="{FF2B5EF4-FFF2-40B4-BE49-F238E27FC236}">
                <a16:creationId xmlns:a16="http://schemas.microsoft.com/office/drawing/2014/main" id="{669BEF1B-A5E8-8D4E-8D6E-BB9498DCC3BF}"/>
              </a:ext>
            </a:extLst>
          </p:cNvPr>
          <p:cNvSpPr/>
          <p:nvPr/>
        </p:nvSpPr>
        <p:spPr>
          <a:xfrm>
            <a:off x="556480" y="1264659"/>
            <a:ext cx="5665751" cy="461665"/>
          </a:xfrm>
          <a:prstGeom prst="rect">
            <a:avLst/>
          </a:prstGeom>
        </p:spPr>
        <p:txBody>
          <a:bodyPr wrap="square">
            <a:spAutoFit/>
          </a:bodyPr>
          <a:lstStyle/>
          <a:p>
            <a:pPr algn="ctr"/>
            <a:r>
              <a:rPr lang="en-US" sz="1200" dirty="0"/>
              <a:t>Position the orange wire as shown on the left and trim it so it ends midway through the black part of the connector. Strip, crimp, and insert the orange wire. </a:t>
            </a:r>
          </a:p>
        </p:txBody>
      </p:sp>
    </p:spTree>
    <p:extLst>
      <p:ext uri="{BB962C8B-B14F-4D97-AF65-F5344CB8AC3E}">
        <p14:creationId xmlns:p14="http://schemas.microsoft.com/office/powerpoint/2010/main" val="20999886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682FCD-56EF-BA40-A1B2-8C7B8DEAF818}"/>
              </a:ext>
            </a:extLst>
          </p:cNvPr>
          <p:cNvPicPr>
            <a:picLocks noChangeAspect="1"/>
          </p:cNvPicPr>
          <p:nvPr/>
        </p:nvPicPr>
        <p:blipFill>
          <a:blip r:embed="rId2"/>
          <a:stretch>
            <a:fillRect/>
          </a:stretch>
        </p:blipFill>
        <p:spPr>
          <a:xfrm>
            <a:off x="0" y="0"/>
            <a:ext cx="5143500" cy="6858000"/>
          </a:xfrm>
          <a:prstGeom prst="rect">
            <a:avLst/>
          </a:prstGeom>
        </p:spPr>
      </p:pic>
      <p:sp>
        <p:nvSpPr>
          <p:cNvPr id="3" name="TextBox 2">
            <a:extLst>
              <a:ext uri="{FF2B5EF4-FFF2-40B4-BE49-F238E27FC236}">
                <a16:creationId xmlns:a16="http://schemas.microsoft.com/office/drawing/2014/main" id="{22E7533C-1594-D44A-928F-21C1743720AE}"/>
              </a:ext>
            </a:extLst>
          </p:cNvPr>
          <p:cNvSpPr txBox="1"/>
          <p:nvPr/>
        </p:nvSpPr>
        <p:spPr>
          <a:xfrm>
            <a:off x="6096000" y="3198167"/>
            <a:ext cx="4130565" cy="461665"/>
          </a:xfrm>
          <a:prstGeom prst="rect">
            <a:avLst/>
          </a:prstGeom>
          <a:noFill/>
        </p:spPr>
        <p:txBody>
          <a:bodyPr wrap="square" rtlCol="0">
            <a:spAutoFit/>
          </a:bodyPr>
          <a:lstStyle/>
          <a:p>
            <a:pPr algn="ctr"/>
            <a:r>
              <a:rPr lang="en-US" sz="1200" dirty="0"/>
              <a:t>Place the top of the D-sub shell onto the bottom and put the connector screws and washers in.</a:t>
            </a:r>
          </a:p>
        </p:txBody>
      </p:sp>
    </p:spTree>
    <p:extLst>
      <p:ext uri="{BB962C8B-B14F-4D97-AF65-F5344CB8AC3E}">
        <p14:creationId xmlns:p14="http://schemas.microsoft.com/office/powerpoint/2010/main" val="40850850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ube&#10;&#10;Description automatically generated">
            <a:extLst>
              <a:ext uri="{FF2B5EF4-FFF2-40B4-BE49-F238E27FC236}">
                <a16:creationId xmlns:a16="http://schemas.microsoft.com/office/drawing/2014/main" id="{053F2A09-163F-6042-BE2C-37B9E47A992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74616" y="1271459"/>
            <a:ext cx="4307875" cy="5743833"/>
          </a:xfrm>
          <a:prstGeom prst="rect">
            <a:avLst/>
          </a:prstGeom>
        </p:spPr>
      </p:pic>
      <p:pic>
        <p:nvPicPr>
          <p:cNvPr id="7" name="Picture 6" descr="A picture containing indoor, cable, connector&#10;&#10;Description automatically generated">
            <a:extLst>
              <a:ext uri="{FF2B5EF4-FFF2-40B4-BE49-F238E27FC236}">
                <a16:creationId xmlns:a16="http://schemas.microsoft.com/office/drawing/2014/main" id="{7BB4C5A0-18E7-CD49-BA73-4ED6EC1ABDA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09511" y="1271460"/>
            <a:ext cx="4307874" cy="5743832"/>
          </a:xfrm>
          <a:prstGeom prst="rect">
            <a:avLst/>
          </a:prstGeom>
        </p:spPr>
      </p:pic>
      <p:sp>
        <p:nvSpPr>
          <p:cNvPr id="4" name="TextBox 3">
            <a:extLst>
              <a:ext uri="{FF2B5EF4-FFF2-40B4-BE49-F238E27FC236}">
                <a16:creationId xmlns:a16="http://schemas.microsoft.com/office/drawing/2014/main" id="{C3018A8A-4B53-7D4F-9AB3-040AF07ACABA}"/>
              </a:ext>
            </a:extLst>
          </p:cNvPr>
          <p:cNvSpPr txBox="1"/>
          <p:nvPr/>
        </p:nvSpPr>
        <p:spPr>
          <a:xfrm>
            <a:off x="1418896" y="1008651"/>
            <a:ext cx="9354207" cy="276999"/>
          </a:xfrm>
          <a:prstGeom prst="rect">
            <a:avLst/>
          </a:prstGeom>
          <a:noFill/>
        </p:spPr>
        <p:txBody>
          <a:bodyPr wrap="square" rtlCol="0">
            <a:spAutoFit/>
          </a:bodyPr>
          <a:lstStyle/>
          <a:p>
            <a:pPr algn="ctr"/>
            <a:r>
              <a:rPr lang="en-US" sz="1200" dirty="0"/>
              <a:t>Close </a:t>
            </a:r>
            <a:r>
              <a:rPr lang="en-US" sz="1200" dirty="0" err="1"/>
              <a:t>thr</a:t>
            </a:r>
            <a:r>
              <a:rPr lang="en-US" sz="1200" dirty="0"/>
              <a:t> D-sub shell using the screws and nuts.</a:t>
            </a:r>
          </a:p>
        </p:txBody>
      </p:sp>
    </p:spTree>
    <p:extLst>
      <p:ext uri="{BB962C8B-B14F-4D97-AF65-F5344CB8AC3E}">
        <p14:creationId xmlns:p14="http://schemas.microsoft.com/office/powerpoint/2010/main" val="26815387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measuring stick&#10;&#10;Description automatically generated">
            <a:extLst>
              <a:ext uri="{FF2B5EF4-FFF2-40B4-BE49-F238E27FC236}">
                <a16:creationId xmlns:a16="http://schemas.microsoft.com/office/drawing/2014/main" id="{4D201555-021A-694E-9AA2-F2719E9EEC6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71276" y="1218289"/>
            <a:ext cx="4353447" cy="5804596"/>
          </a:xfrm>
          <a:prstGeom prst="rect">
            <a:avLst/>
          </a:prstGeom>
        </p:spPr>
      </p:pic>
      <p:pic>
        <p:nvPicPr>
          <p:cNvPr id="6" name="Picture 5" descr="A picture containing measuring stick&#10;&#10;Description automatically generated">
            <a:extLst>
              <a:ext uri="{FF2B5EF4-FFF2-40B4-BE49-F238E27FC236}">
                <a16:creationId xmlns:a16="http://schemas.microsoft.com/office/drawing/2014/main" id="{9FFB68F2-9AD5-EE4E-AB7C-926419F595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67275" y="1218287"/>
            <a:ext cx="4353449" cy="5804599"/>
          </a:xfrm>
          <a:prstGeom prst="rect">
            <a:avLst/>
          </a:prstGeom>
        </p:spPr>
      </p:pic>
      <p:sp>
        <p:nvSpPr>
          <p:cNvPr id="2" name="TextBox 1">
            <a:extLst>
              <a:ext uri="{FF2B5EF4-FFF2-40B4-BE49-F238E27FC236}">
                <a16:creationId xmlns:a16="http://schemas.microsoft.com/office/drawing/2014/main" id="{38DF589D-EF93-8348-98F3-488DD3A8F0C4}"/>
              </a:ext>
            </a:extLst>
          </p:cNvPr>
          <p:cNvSpPr txBox="1"/>
          <p:nvPr/>
        </p:nvSpPr>
        <p:spPr>
          <a:xfrm>
            <a:off x="1282856" y="1061544"/>
            <a:ext cx="9626290" cy="276999"/>
          </a:xfrm>
          <a:prstGeom prst="rect">
            <a:avLst/>
          </a:prstGeom>
          <a:noFill/>
        </p:spPr>
        <p:txBody>
          <a:bodyPr wrap="none" rtlCol="0">
            <a:spAutoFit/>
          </a:bodyPr>
          <a:lstStyle/>
          <a:p>
            <a:pPr algn="ctr"/>
            <a:r>
              <a:rPr lang="en-US" sz="1200" dirty="0"/>
              <a:t>Now take the end without the D-sub shell and untwist about 1.25 inches of the triplet. Then trim the untwisted length so that it now measures </a:t>
            </a:r>
            <a:r>
              <a:rPr lang="en-US" sz="1200"/>
              <a:t>.5in.</a:t>
            </a:r>
            <a:endParaRPr lang="en-US" sz="1200" dirty="0"/>
          </a:p>
        </p:txBody>
      </p:sp>
    </p:spTree>
    <p:extLst>
      <p:ext uri="{BB962C8B-B14F-4D97-AF65-F5344CB8AC3E}">
        <p14:creationId xmlns:p14="http://schemas.microsoft.com/office/powerpoint/2010/main" val="3331636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yellow, light&#10;&#10;Description automatically generated">
            <a:extLst>
              <a:ext uri="{FF2B5EF4-FFF2-40B4-BE49-F238E27FC236}">
                <a16:creationId xmlns:a16="http://schemas.microsoft.com/office/drawing/2014/main" id="{F213B89D-A826-974C-9522-A214F8EFF44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84282" y="1415105"/>
            <a:ext cx="4354213" cy="5805618"/>
          </a:xfrm>
          <a:prstGeom prst="rect">
            <a:avLst/>
          </a:prstGeom>
        </p:spPr>
      </p:pic>
      <p:pic>
        <p:nvPicPr>
          <p:cNvPr id="5" name="Picture 4">
            <a:extLst>
              <a:ext uri="{FF2B5EF4-FFF2-40B4-BE49-F238E27FC236}">
                <a16:creationId xmlns:a16="http://schemas.microsoft.com/office/drawing/2014/main" id="{1F0D36FC-5515-FD40-9394-BC50A80A8F9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53507" y="1415107"/>
            <a:ext cx="4354212" cy="5805616"/>
          </a:xfrm>
          <a:prstGeom prst="rect">
            <a:avLst/>
          </a:prstGeom>
        </p:spPr>
      </p:pic>
      <p:sp>
        <p:nvSpPr>
          <p:cNvPr id="4" name="TextBox 3">
            <a:extLst>
              <a:ext uri="{FF2B5EF4-FFF2-40B4-BE49-F238E27FC236}">
                <a16:creationId xmlns:a16="http://schemas.microsoft.com/office/drawing/2014/main" id="{A2FBD7D9-54EF-B343-9846-270971301082}"/>
              </a:ext>
            </a:extLst>
          </p:cNvPr>
          <p:cNvSpPr txBox="1"/>
          <p:nvPr/>
        </p:nvSpPr>
        <p:spPr>
          <a:xfrm>
            <a:off x="2007475" y="1029672"/>
            <a:ext cx="8177049" cy="461665"/>
          </a:xfrm>
          <a:prstGeom prst="rect">
            <a:avLst/>
          </a:prstGeom>
          <a:noFill/>
        </p:spPr>
        <p:txBody>
          <a:bodyPr wrap="square" rtlCol="0">
            <a:spAutoFit/>
          </a:bodyPr>
          <a:lstStyle/>
          <a:p>
            <a:pPr algn="ctr"/>
            <a:r>
              <a:rPr lang="en-US" sz="1200" dirty="0"/>
              <a:t>Strip the wires for the MIL spec pins. They should be stripped so that the exposed wire ends at the narrow orange stripe of a MIL spec pin as shown on the left.</a:t>
            </a:r>
          </a:p>
        </p:txBody>
      </p:sp>
    </p:spTree>
    <p:extLst>
      <p:ext uri="{BB962C8B-B14F-4D97-AF65-F5344CB8AC3E}">
        <p14:creationId xmlns:p14="http://schemas.microsoft.com/office/powerpoint/2010/main" val="3589271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light&#10;&#10;Description automatically generated">
            <a:extLst>
              <a:ext uri="{FF2B5EF4-FFF2-40B4-BE49-F238E27FC236}">
                <a16:creationId xmlns:a16="http://schemas.microsoft.com/office/drawing/2014/main" id="{E389D563-583B-894F-825C-84C7740EAA2E}"/>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324AC148-1AEA-E044-B4BF-D114837067AC}"/>
              </a:ext>
            </a:extLst>
          </p:cNvPr>
          <p:cNvSpPr txBox="1"/>
          <p:nvPr/>
        </p:nvSpPr>
        <p:spPr>
          <a:xfrm>
            <a:off x="6096000" y="3290500"/>
            <a:ext cx="4677103" cy="276999"/>
          </a:xfrm>
          <a:prstGeom prst="rect">
            <a:avLst/>
          </a:prstGeom>
          <a:noFill/>
        </p:spPr>
        <p:txBody>
          <a:bodyPr wrap="square" rtlCol="0">
            <a:spAutoFit/>
          </a:bodyPr>
          <a:lstStyle/>
          <a:p>
            <a:pPr algn="ctr"/>
            <a:r>
              <a:rPr lang="en-US" sz="1200" dirty="0"/>
              <a:t>Crimp the MIL spec pins onto all three wires using the MIL spec crimper.</a:t>
            </a:r>
          </a:p>
        </p:txBody>
      </p:sp>
    </p:spTree>
    <p:extLst>
      <p:ext uri="{BB962C8B-B14F-4D97-AF65-F5344CB8AC3E}">
        <p14:creationId xmlns:p14="http://schemas.microsoft.com/office/powerpoint/2010/main" val="643388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 wall, tiled, dirty&#10;&#10;Description automatically generated">
            <a:extLst>
              <a:ext uri="{FF2B5EF4-FFF2-40B4-BE49-F238E27FC236}">
                <a16:creationId xmlns:a16="http://schemas.microsoft.com/office/drawing/2014/main" id="{1DAB950D-F4A9-424F-A28C-2E8CF4F99B25}"/>
              </a:ext>
            </a:extLst>
          </p:cNvPr>
          <p:cNvPicPr>
            <a:picLocks noChangeAspect="1"/>
          </p:cNvPicPr>
          <p:nvPr/>
        </p:nvPicPr>
        <p:blipFill>
          <a:blip r:embed="rId2"/>
          <a:stretch>
            <a:fillRect/>
          </a:stretch>
        </p:blipFill>
        <p:spPr>
          <a:xfrm>
            <a:off x="0" y="0"/>
            <a:ext cx="5143500" cy="6858000"/>
          </a:xfrm>
          <a:prstGeom prst="rect">
            <a:avLst/>
          </a:prstGeom>
        </p:spPr>
      </p:pic>
      <p:sp>
        <p:nvSpPr>
          <p:cNvPr id="3" name="TextBox 2">
            <a:extLst>
              <a:ext uri="{FF2B5EF4-FFF2-40B4-BE49-F238E27FC236}">
                <a16:creationId xmlns:a16="http://schemas.microsoft.com/office/drawing/2014/main" id="{87DC93EA-8CAE-8A48-8E71-7360E4F5E713}"/>
              </a:ext>
            </a:extLst>
          </p:cNvPr>
          <p:cNvSpPr txBox="1"/>
          <p:nvPr/>
        </p:nvSpPr>
        <p:spPr>
          <a:xfrm>
            <a:off x="6096000" y="3290500"/>
            <a:ext cx="4901081" cy="276999"/>
          </a:xfrm>
          <a:prstGeom prst="rect">
            <a:avLst/>
          </a:prstGeom>
          <a:noFill/>
        </p:spPr>
        <p:txBody>
          <a:bodyPr wrap="square" rtlCol="0">
            <a:spAutoFit/>
          </a:bodyPr>
          <a:lstStyle/>
          <a:p>
            <a:pPr algn="ctr"/>
            <a:r>
              <a:rPr lang="en-US" sz="1200" dirty="0"/>
              <a:t>Wire harness complete! The ground wire will be given a tip later.</a:t>
            </a:r>
          </a:p>
        </p:txBody>
      </p:sp>
    </p:spTree>
    <p:extLst>
      <p:ext uri="{BB962C8B-B14F-4D97-AF65-F5344CB8AC3E}">
        <p14:creationId xmlns:p14="http://schemas.microsoft.com/office/powerpoint/2010/main" val="1622104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C22D7-66B7-FC4E-86D4-A75325335536}"/>
              </a:ext>
            </a:extLst>
          </p:cNvPr>
          <p:cNvSpPr>
            <a:spLocks noGrp="1"/>
          </p:cNvSpPr>
          <p:nvPr>
            <p:ph type="title"/>
          </p:nvPr>
        </p:nvSpPr>
        <p:spPr>
          <a:xfrm>
            <a:off x="838200" y="0"/>
            <a:ext cx="10515600" cy="1325563"/>
          </a:xfrm>
        </p:spPr>
        <p:txBody>
          <a:bodyPr/>
          <a:lstStyle/>
          <a:p>
            <a:r>
              <a:rPr lang="en-US" dirty="0"/>
              <a:t>D Sub Crimp Tool</a:t>
            </a:r>
          </a:p>
        </p:txBody>
      </p:sp>
      <p:pic>
        <p:nvPicPr>
          <p:cNvPr id="5" name="Picture 4" descr="A close-up of a gun&#10;&#10;Description automatically generated with low confidence">
            <a:extLst>
              <a:ext uri="{FF2B5EF4-FFF2-40B4-BE49-F238E27FC236}">
                <a16:creationId xmlns:a16="http://schemas.microsoft.com/office/drawing/2014/main" id="{C7873B5C-4CD4-ED46-A56C-EB0C52FAA78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25583" y="1248227"/>
            <a:ext cx="4021183" cy="5361577"/>
          </a:xfrm>
          <a:prstGeom prst="rect">
            <a:avLst/>
          </a:prstGeom>
        </p:spPr>
      </p:pic>
      <p:pic>
        <p:nvPicPr>
          <p:cNvPr id="6" name="Picture 5">
            <a:extLst>
              <a:ext uri="{FF2B5EF4-FFF2-40B4-BE49-F238E27FC236}">
                <a16:creationId xmlns:a16="http://schemas.microsoft.com/office/drawing/2014/main" id="{669DFBEE-FCA5-F247-8D6D-6133DBF9EF7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45234" y="1248227"/>
            <a:ext cx="4021183" cy="5361577"/>
          </a:xfrm>
          <a:prstGeom prst="rect">
            <a:avLst/>
          </a:prstGeom>
        </p:spPr>
      </p:pic>
    </p:spTree>
    <p:extLst>
      <p:ext uri="{BB962C8B-B14F-4D97-AF65-F5344CB8AC3E}">
        <p14:creationId xmlns:p14="http://schemas.microsoft.com/office/powerpoint/2010/main" val="3165916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75166F0-330A-CE46-9B8E-56E89E58F1FE}"/>
              </a:ext>
            </a:extLst>
          </p:cNvPr>
          <p:cNvSpPr txBox="1">
            <a:spLocks/>
          </p:cNvSpPr>
          <p:nvPr/>
        </p:nvSpPr>
        <p:spPr>
          <a:xfrm>
            <a:off x="8382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MIL Spec Crimp Tool</a:t>
            </a:r>
          </a:p>
        </p:txBody>
      </p:sp>
      <p:pic>
        <p:nvPicPr>
          <p:cNvPr id="6" name="Picture 5" descr="A close up of a camera&#10;&#10;Description automatically generated with medium confidence">
            <a:extLst>
              <a:ext uri="{FF2B5EF4-FFF2-40B4-BE49-F238E27FC236}">
                <a16:creationId xmlns:a16="http://schemas.microsoft.com/office/drawing/2014/main" id="{9D8CFFE1-A428-2A4F-B2E1-4EDAD468B7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31227" y="1103141"/>
            <a:ext cx="4149328" cy="5532437"/>
          </a:xfrm>
          <a:prstGeom prst="rect">
            <a:avLst/>
          </a:prstGeom>
        </p:spPr>
      </p:pic>
      <p:pic>
        <p:nvPicPr>
          <p:cNvPr id="8" name="Picture 7" descr="Text, calendar&#10;&#10;Description automatically generated">
            <a:extLst>
              <a:ext uri="{FF2B5EF4-FFF2-40B4-BE49-F238E27FC236}">
                <a16:creationId xmlns:a16="http://schemas.microsoft.com/office/drawing/2014/main" id="{875B5474-7043-CC45-9CE6-31BCE3820CB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11445" y="1103142"/>
            <a:ext cx="4149328" cy="5532437"/>
          </a:xfrm>
          <a:prstGeom prst="rect">
            <a:avLst/>
          </a:prstGeom>
        </p:spPr>
      </p:pic>
    </p:spTree>
    <p:extLst>
      <p:ext uri="{BB962C8B-B14F-4D97-AF65-F5344CB8AC3E}">
        <p14:creationId xmlns:p14="http://schemas.microsoft.com/office/powerpoint/2010/main" val="1367564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measuring stick, black&#10;&#10;Description automatically generated">
            <a:extLst>
              <a:ext uri="{FF2B5EF4-FFF2-40B4-BE49-F238E27FC236}">
                <a16:creationId xmlns:a16="http://schemas.microsoft.com/office/drawing/2014/main" id="{1D6359EC-AB51-B047-A21B-81310F828707}"/>
              </a:ext>
            </a:extLst>
          </p:cNvPr>
          <p:cNvPicPr>
            <a:picLocks noChangeAspect="1"/>
          </p:cNvPicPr>
          <p:nvPr/>
        </p:nvPicPr>
        <p:blipFill>
          <a:blip r:embed="rId2"/>
          <a:stretch>
            <a:fillRect/>
          </a:stretch>
        </p:blipFill>
        <p:spPr>
          <a:xfrm rot="16200000">
            <a:off x="3107981" y="-254601"/>
            <a:ext cx="5976037" cy="7968049"/>
          </a:xfrm>
          <a:prstGeom prst="rect">
            <a:avLst/>
          </a:prstGeom>
        </p:spPr>
      </p:pic>
      <p:sp>
        <p:nvSpPr>
          <p:cNvPr id="4" name="TextBox 3">
            <a:extLst>
              <a:ext uri="{FF2B5EF4-FFF2-40B4-BE49-F238E27FC236}">
                <a16:creationId xmlns:a16="http://schemas.microsoft.com/office/drawing/2014/main" id="{4E01A369-1972-8248-BBDD-2984C372942F}"/>
              </a:ext>
            </a:extLst>
          </p:cNvPr>
          <p:cNvSpPr txBox="1"/>
          <p:nvPr/>
        </p:nvSpPr>
        <p:spPr>
          <a:xfrm>
            <a:off x="2790495" y="297312"/>
            <a:ext cx="6611008" cy="276999"/>
          </a:xfrm>
          <a:prstGeom prst="rect">
            <a:avLst/>
          </a:prstGeom>
          <a:noFill/>
        </p:spPr>
        <p:txBody>
          <a:bodyPr wrap="square" rtlCol="0">
            <a:spAutoFit/>
          </a:bodyPr>
          <a:lstStyle/>
          <a:p>
            <a:pPr algn="ctr"/>
            <a:r>
              <a:rPr lang="en-US" sz="1200" dirty="0"/>
              <a:t>Measure out and cut 82 inches of yellow, orange, and black 24 </a:t>
            </a:r>
            <a:r>
              <a:rPr lang="en-US" sz="1200" dirty="0" err="1"/>
              <a:t>awg</a:t>
            </a:r>
            <a:r>
              <a:rPr lang="en-US" sz="1200" dirty="0"/>
              <a:t> wire.</a:t>
            </a:r>
          </a:p>
        </p:txBody>
      </p:sp>
    </p:spTree>
    <p:extLst>
      <p:ext uri="{BB962C8B-B14F-4D97-AF65-F5344CB8AC3E}">
        <p14:creationId xmlns:p14="http://schemas.microsoft.com/office/powerpoint/2010/main" val="417500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floor, indoor, yellow&#10;&#10;Description automatically generated">
            <a:extLst>
              <a:ext uri="{FF2B5EF4-FFF2-40B4-BE49-F238E27FC236}">
                <a16:creationId xmlns:a16="http://schemas.microsoft.com/office/drawing/2014/main" id="{DDA42142-5CB9-FC4B-B1CE-257CABD8F83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63258" y="845964"/>
            <a:ext cx="4448840" cy="5931786"/>
          </a:xfrm>
          <a:prstGeom prst="rect">
            <a:avLst/>
          </a:prstGeom>
        </p:spPr>
      </p:pic>
      <p:pic>
        <p:nvPicPr>
          <p:cNvPr id="7" name="Picture 6" descr="A close-up of a pipe&#10;&#10;Description automatically generated with low confidence">
            <a:extLst>
              <a:ext uri="{FF2B5EF4-FFF2-40B4-BE49-F238E27FC236}">
                <a16:creationId xmlns:a16="http://schemas.microsoft.com/office/drawing/2014/main" id="{A98080BA-E108-014A-A853-EB7B7D444F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9904" y="845964"/>
            <a:ext cx="4448840" cy="5931787"/>
          </a:xfrm>
          <a:prstGeom prst="rect">
            <a:avLst/>
          </a:prstGeom>
        </p:spPr>
      </p:pic>
      <p:sp>
        <p:nvSpPr>
          <p:cNvPr id="5" name="TextBox 4">
            <a:extLst>
              <a:ext uri="{FF2B5EF4-FFF2-40B4-BE49-F238E27FC236}">
                <a16:creationId xmlns:a16="http://schemas.microsoft.com/office/drawing/2014/main" id="{275B040D-311B-2E4C-AF75-8130904D20E4}"/>
              </a:ext>
            </a:extLst>
          </p:cNvPr>
          <p:cNvSpPr txBox="1"/>
          <p:nvPr/>
        </p:nvSpPr>
        <p:spPr>
          <a:xfrm>
            <a:off x="1521665" y="212408"/>
            <a:ext cx="9148670" cy="461665"/>
          </a:xfrm>
          <a:prstGeom prst="rect">
            <a:avLst/>
          </a:prstGeom>
          <a:noFill/>
        </p:spPr>
        <p:txBody>
          <a:bodyPr wrap="square" rtlCol="0">
            <a:spAutoFit/>
          </a:bodyPr>
          <a:lstStyle/>
          <a:p>
            <a:pPr algn="ctr"/>
            <a:r>
              <a:rPr lang="en-US" sz="1200" dirty="0"/>
              <a:t>To make the twisted triplet, line the vise with masking tape. Put one end of the yellow, orange, and black wires into the vise and the other into the drill. Run the drill till the wires are sufficiently twisted (for reference see the next slide). </a:t>
            </a:r>
          </a:p>
        </p:txBody>
      </p:sp>
    </p:spTree>
    <p:extLst>
      <p:ext uri="{BB962C8B-B14F-4D97-AF65-F5344CB8AC3E}">
        <p14:creationId xmlns:p14="http://schemas.microsoft.com/office/powerpoint/2010/main" val="1895801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measuring stick&#10;&#10;Description automatically generated">
            <a:extLst>
              <a:ext uri="{FF2B5EF4-FFF2-40B4-BE49-F238E27FC236}">
                <a16:creationId xmlns:a16="http://schemas.microsoft.com/office/drawing/2014/main" id="{7F61BC47-ABDC-874E-8ED1-D86F3BE8A24B}"/>
              </a:ext>
            </a:extLst>
          </p:cNvPr>
          <p:cNvPicPr>
            <a:picLocks noChangeAspect="1"/>
          </p:cNvPicPr>
          <p:nvPr/>
        </p:nvPicPr>
        <p:blipFill>
          <a:blip r:embed="rId2"/>
          <a:stretch>
            <a:fillRect/>
          </a:stretch>
        </p:blipFill>
        <p:spPr>
          <a:xfrm rot="16200000">
            <a:off x="3231549" y="-52773"/>
            <a:ext cx="5728901" cy="7638535"/>
          </a:xfrm>
          <a:prstGeom prst="rect">
            <a:avLst/>
          </a:prstGeom>
        </p:spPr>
      </p:pic>
      <p:sp>
        <p:nvSpPr>
          <p:cNvPr id="3" name="TextBox 2">
            <a:extLst>
              <a:ext uri="{FF2B5EF4-FFF2-40B4-BE49-F238E27FC236}">
                <a16:creationId xmlns:a16="http://schemas.microsoft.com/office/drawing/2014/main" id="{38E02EFA-954B-2C43-AE8E-B1CB1E500C55}"/>
              </a:ext>
            </a:extLst>
          </p:cNvPr>
          <p:cNvSpPr txBox="1"/>
          <p:nvPr/>
        </p:nvSpPr>
        <p:spPr>
          <a:xfrm>
            <a:off x="1891861" y="330880"/>
            <a:ext cx="8408276" cy="276999"/>
          </a:xfrm>
          <a:prstGeom prst="rect">
            <a:avLst/>
          </a:prstGeom>
          <a:noFill/>
        </p:spPr>
        <p:txBody>
          <a:bodyPr wrap="square" rtlCol="0">
            <a:spAutoFit/>
          </a:bodyPr>
          <a:lstStyle/>
          <a:p>
            <a:pPr algn="ctr"/>
            <a:r>
              <a:rPr lang="en-US" sz="1200" dirty="0"/>
              <a:t>Trim the ends of the twisted triplet where they were in the vise and drill. Once trimmed it should measure about 68 inches.</a:t>
            </a:r>
          </a:p>
        </p:txBody>
      </p:sp>
    </p:spTree>
    <p:extLst>
      <p:ext uri="{BB962C8B-B14F-4D97-AF65-F5344CB8AC3E}">
        <p14:creationId xmlns:p14="http://schemas.microsoft.com/office/powerpoint/2010/main" val="3983310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CB248F-9785-014F-B0D4-F0F498C54D6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34463" y="1099491"/>
            <a:ext cx="4375836" cy="5834448"/>
          </a:xfrm>
          <a:prstGeom prst="rect">
            <a:avLst/>
          </a:prstGeom>
        </p:spPr>
      </p:pic>
      <p:pic>
        <p:nvPicPr>
          <p:cNvPr id="6" name="Picture 5" descr="A picture containing text, measuring stick&#10;&#10;Description automatically generated">
            <a:extLst>
              <a:ext uri="{FF2B5EF4-FFF2-40B4-BE49-F238E27FC236}">
                <a16:creationId xmlns:a16="http://schemas.microsoft.com/office/drawing/2014/main" id="{930ECAB8-DD61-104A-9208-A3D4778AC9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881706" y="1099494"/>
            <a:ext cx="4375834" cy="5834445"/>
          </a:xfrm>
          <a:prstGeom prst="rect">
            <a:avLst/>
          </a:prstGeom>
        </p:spPr>
      </p:pic>
      <p:sp>
        <p:nvSpPr>
          <p:cNvPr id="4" name="TextBox 3">
            <a:extLst>
              <a:ext uri="{FF2B5EF4-FFF2-40B4-BE49-F238E27FC236}">
                <a16:creationId xmlns:a16="http://schemas.microsoft.com/office/drawing/2014/main" id="{088C0C9F-CB96-4648-B079-3C77EE089689}"/>
              </a:ext>
            </a:extLst>
          </p:cNvPr>
          <p:cNvSpPr txBox="1"/>
          <p:nvPr/>
        </p:nvSpPr>
        <p:spPr>
          <a:xfrm>
            <a:off x="3489435" y="812319"/>
            <a:ext cx="5213130" cy="276999"/>
          </a:xfrm>
          <a:prstGeom prst="rect">
            <a:avLst/>
          </a:prstGeom>
          <a:noFill/>
        </p:spPr>
        <p:txBody>
          <a:bodyPr wrap="square" rtlCol="0">
            <a:spAutoFit/>
          </a:bodyPr>
          <a:lstStyle/>
          <a:p>
            <a:pPr algn="ctr"/>
            <a:r>
              <a:rPr lang="en-US" sz="1200" dirty="0"/>
              <a:t>Measure out 65.5 inches of the 1/8</a:t>
            </a:r>
            <a:r>
              <a:rPr lang="en-US" sz="1200" baseline="30000" dirty="0"/>
              <a:t>th</a:t>
            </a:r>
            <a:r>
              <a:rPr lang="en-US" sz="1200" dirty="0"/>
              <a:t> metal braid. Expand it using the metal rod.</a:t>
            </a:r>
          </a:p>
        </p:txBody>
      </p:sp>
    </p:spTree>
    <p:extLst>
      <p:ext uri="{BB962C8B-B14F-4D97-AF65-F5344CB8AC3E}">
        <p14:creationId xmlns:p14="http://schemas.microsoft.com/office/powerpoint/2010/main" val="32637379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2361</TotalTime>
  <Words>1085</Words>
  <Application>Microsoft Macintosh PowerPoint</Application>
  <PresentationFormat>Widescreen</PresentationFormat>
  <Paragraphs>40</Paragraphs>
  <Slides>38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Calibri Light</vt:lpstr>
      <vt:lpstr>Office Theme</vt:lpstr>
      <vt:lpstr>Control Board RS-232 to PAX Case</vt:lpstr>
      <vt:lpstr>Materials</vt:lpstr>
      <vt:lpstr>PowerPoint Presentation</vt:lpstr>
      <vt:lpstr>D Sub Crimp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Schoultz</dc:creator>
  <cp:lastModifiedBy>Sarah Schoultz</cp:lastModifiedBy>
  <cp:revision>55</cp:revision>
  <dcterms:created xsi:type="dcterms:W3CDTF">2021-04-26T17:34:34Z</dcterms:created>
  <dcterms:modified xsi:type="dcterms:W3CDTF">2022-10-26T21:22:29Z</dcterms:modified>
</cp:coreProperties>
</file>